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3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6.jpeg" ContentType="image/jpeg"/>
  <Override PartName="/ppt/media/image32.gif" ContentType="image/gif"/>
  <Override PartName="/ppt/media/image30.png" ContentType="image/png"/>
  <Override PartName="/ppt/media/image27.png" ContentType="image/png"/>
  <Override PartName="/ppt/media/image26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5.jpeg" ContentType="image/jpeg"/>
  <Override PartName="/ppt/media/image23.png" ContentType="image/png"/>
  <Override PartName="/ppt/media/image35.png" ContentType="image/png"/>
  <Override PartName="/ppt/media/image12.png" ContentType="image/png"/>
  <Override PartName="/ppt/media/image13.png" ContentType="image/png"/>
  <Override PartName="/ppt/media/image1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9.jpeg" ContentType="image/jpeg"/>
  <Override PartName="/ppt/media/image3.png" ContentType="image/png"/>
  <Override PartName="/ppt/media/image2.png" ContentType="image/png"/>
  <Override PartName="/ppt/media/image14.jpeg" ContentType="image/jpeg"/>
  <Override PartName="/ppt/media/image11.png" ContentType="image/png"/>
  <Override PartName="/ppt/media/image1.png" ContentType="image/png"/>
  <Override PartName="/ppt/media/image7.gif" ContentType="image/gif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0077450" cy="566896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1"/>
      <c:rotY val="25"/>
      <c:rAngAx val="1"/>
      <c:perspective val="40"/>
    </c:view3D>
    <c:floor>
      <c:spPr>
        <a:solidFill>
          <a:srgbClr val="cccccc"/>
        </a:solidFill>
        <a:ln>
          <a:noFill/>
        </a:ln>
      </c:spPr>
    </c:floor>
    <c:backWall>
      <c:spPr>
        <a:noFill/>
        <a:ln>
          <a:solidFill>
            <a:srgbClr val="b3b3b3"/>
          </a:solidFill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/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3163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ANALYTICS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265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DEPARTMENTS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224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SHOPPING</c:v>
                </c:pt>
              </c:strCache>
            </c:strRef>
          </c:tx>
          <c:spPr>
            <a:solidFill>
              <a:srgbClr val="579d1c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3</c:f>
              <c:numCache>
                <c:formatCode>General</c:formatCode>
                <c:ptCount val="1"/>
                <c:pt idx="0">
                  <c:v>218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MAPS</c:v>
                </c:pt>
              </c:strCache>
            </c:strRef>
          </c:tx>
          <c:spPr>
            <a:solidFill>
              <a:srgbClr val="7e0021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4</c:f>
              <c:numCache>
                <c:formatCode>General</c:formatCode>
                <c:ptCount val="1"/>
                <c:pt idx="0">
                  <c:v>212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IMAGES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5</c:f>
              <c:numCache>
                <c:formatCode>General</c:formatCode>
                <c:ptCount val="1"/>
                <c:pt idx="0">
                  <c:v>184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ACCOUNTS</c:v>
                </c:pt>
              </c:strCache>
            </c:strRef>
          </c:tx>
          <c:spPr>
            <a:solidFill>
              <a:srgbClr val="314004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6</c:f>
              <c:numCache>
                <c:formatCode>General</c:formatCode>
                <c:ptCount val="1"/>
                <c:pt idx="0">
                  <c:v>165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CSE</c:v>
                </c:pt>
              </c:strCache>
            </c:strRef>
          </c:tx>
          <c:spPr>
            <a:solidFill>
              <a:srgbClr val="aecf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7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PATENTS</c:v>
                </c:pt>
              </c:strCache>
            </c:strRef>
          </c:tx>
          <c:spPr>
            <a:solidFill>
              <a:srgbClr val="4b1f6f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8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SQUARED</c:v>
                </c:pt>
              </c:strCache>
            </c:strRef>
          </c:tx>
          <c:spPr>
            <a:solidFill>
              <a:srgbClr val="ff950e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9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</c:ser>
        <c:gapWidth val="100"/>
        <c:shape val="box"/>
        <c:axId val="5293082"/>
        <c:axId val="23100368"/>
        <c:axId val="0"/>
      </c:bar3DChart>
      <c:catAx>
        <c:axId val="529308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crossAx val="23100368"/>
        <c:crosses val="autoZero"/>
        <c:auto val="1"/>
        <c:lblAlgn val="ctr"/>
        <c:lblOffset val="100"/>
      </c:catAx>
      <c:valAx>
        <c:axId val="23100368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crossAx val="5293082"/>
        <c:crosses val="autoZero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1"/>
      <c:rotY val="25"/>
      <c:rAngAx val="1"/>
      <c:perspective val="40"/>
    </c:view3D>
    <c:floor>
      <c:spPr>
        <a:solidFill>
          <a:srgbClr val="cccccc"/>
        </a:solidFill>
        <a:ln>
          <a:noFill/>
        </a:ln>
      </c:spPr>
    </c:floor>
    <c:backWall>
      <c:spPr>
        <a:noFill/>
        <a:ln>
          <a:solidFill>
            <a:srgbClr val="b3b3b3"/>
          </a:solidFill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/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3097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/wp-admin/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/admin/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/includes/</c:v>
                </c:pt>
              </c:strCache>
            </c:strRef>
          </c:tx>
          <c:spPr>
            <a:solidFill>
              <a:srgbClr val="579d1c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3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/images/</c:v>
                </c:pt>
              </c:strCache>
            </c:strRef>
          </c:tx>
          <c:spPr>
            <a:solidFill>
              <a:srgbClr val="7e0021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4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/modules/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5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/gallery/</c:v>
                </c:pt>
              </c:strCache>
            </c:strRef>
          </c:tx>
          <c:spPr>
            <a:solidFill>
              <a:srgbClr val="314004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6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aecf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7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/cache/</c:v>
                </c:pt>
              </c:strCache>
            </c:strRef>
          </c:tx>
          <c:spPr>
            <a:solidFill>
              <a:srgbClr val="4b1f6f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8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/wp-includes/</c:v>
                </c:pt>
              </c:strCache>
            </c:strRef>
          </c:tx>
          <c:spPr>
            <a:solidFill>
              <a:srgbClr val="ff950e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9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0"/>
          <c:order val="10"/>
          <c:tx>
            <c:strRef>
              <c:f>label 10</c:f>
              <c:strCache>
                <c:ptCount val="1"/>
                <c:pt idx="0">
                  <c:v>/plugins/</c:v>
                </c:pt>
              </c:strCache>
            </c:strRef>
          </c:tx>
          <c:spPr>
            <a:solidFill>
              <a:srgbClr val="c5000b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10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11"/>
          <c:order val="11"/>
          <c:tx>
            <c:strRef>
              <c:f>label 11</c:f>
              <c:strCache>
                <c:ptCount val="1"/>
                <c:pt idx="0">
                  <c:v>/cgi-bin/</c:v>
                </c:pt>
              </c:strCache>
            </c:strRef>
          </c:tx>
          <c:spPr>
            <a:solidFill>
              <a:srgbClr val="0084d1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11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2"/>
          <c:order val="12"/>
          <c:tx>
            <c:strRef>
              <c:f>label 12</c:f>
              <c:strCache>
                <c:ptCount val="1"/>
                <c:pt idx="0">
                  <c:v>/search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12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3"/>
          <c:order val="13"/>
          <c:tx>
            <c:strRef>
              <c:f>label 13</c:f>
              <c:strCache>
                <c:ptCount val="1"/>
                <c:pt idx="0">
                  <c:v>/tmp/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13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14"/>
          <c:order val="14"/>
          <c:tx>
            <c:strRef>
              <c:f>label 14</c:f>
              <c:strCache>
                <c:ptCount val="1"/>
                <c:pt idx="0">
                  <c:v>/groups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1"/>
                <c:pt idx="0">
                  <c:v/>
                </c:pt>
              </c:strCache>
            </c:strRef>
          </c:cat>
          <c:val>
            <c:numRef>
              <c:f>14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gapWidth val="100"/>
        <c:shape val="box"/>
        <c:axId val="66670672"/>
        <c:axId val="88625563"/>
        <c:axId val="0"/>
      </c:bar3DChart>
      <c:catAx>
        <c:axId val="66670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crossAx val="88625563"/>
        <c:crosses val="autoZero"/>
        <c:auto val="1"/>
        <c:lblAlgn val="ctr"/>
        <c:lblOffset val="100"/>
      </c:catAx>
      <c:valAx>
        <c:axId val="88625563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crossAx val="66670672"/>
        <c:crosses val="autoZero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solidFill>
      <a:srgbClr val="ffffff"/>
    </a:solidFill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de-DE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de-DE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de-DE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CC15ABA-C5BE-4BBD-842F-71B7EC9CFD16}" type="slidenum">
              <a:rPr lang="de-DE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Bad advice / good advice</a:t>
            </a: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Spiders need to track what is in the robots.txt file and not crawl the listings even if directly linked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Comments</a:t>
            </a:r>
            <a:endParaRPr/>
          </a:p>
          <a:p>
            <a:r>
              <a:rPr lang="de-DE" sz="2940">
                <a:latin typeface="Arial"/>
              </a:rPr>
              <a:t>User agents</a:t>
            </a:r>
            <a:endParaRPr/>
          </a:p>
          <a:p>
            <a:r>
              <a:rPr lang="de-DE" sz="2940">
                <a:latin typeface="Arial"/>
              </a:rPr>
              <a:t>Disallow</a:t>
            </a:r>
            <a:endParaRPr/>
          </a:p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* is not standard, but is the most widely used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Crawl delay is a nice idea, but strange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Allow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Sitemap one stop shopping for al your site crawling needs</a:t>
            </a:r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Only applicable to good robots</a:t>
            </a:r>
            <a:endParaRPr/>
          </a:p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Individual files very useful for specific targets when you are looking</a:t>
            </a:r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Content Management systems</a:t>
            </a:r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Infrastructure</a:t>
            </a:r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Joomla</a:t>
            </a:r>
            <a:endParaRPr/>
          </a:p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Names .initials</a:t>
            </a:r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Asimov references</a:t>
            </a:r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Complaints and bitching</a:t>
            </a:r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Etsy </a:t>
            </a:r>
            <a:endParaRPr/>
          </a:p>
          <a:p>
            <a:r>
              <a:rPr lang="de-DE" sz="2940">
                <a:latin typeface="Arial"/>
              </a:rPr>
              <a:t>I emailed and it bounced back</a:t>
            </a:r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Pull files</a:t>
            </a:r>
            <a:endParaRPr/>
          </a:p>
          <a:p>
            <a:r>
              <a:rPr lang="de-DE" sz="2940">
                <a:latin typeface="Arial"/>
              </a:rPr>
              <a:t>Remove crap</a:t>
            </a:r>
            <a:endParaRPr/>
          </a:p>
          <a:p>
            <a:r>
              <a:rPr lang="de-DE" sz="2940">
                <a:latin typeface="Arial"/>
              </a:rPr>
              <a:t>Analyze</a:t>
            </a:r>
            <a:endParaRPr/>
          </a:p>
          <a:p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Nmap random ip address</a:t>
            </a:r>
            <a:endParaRPr/>
          </a:p>
          <a:p>
            <a:r>
              <a:rPr lang="de-DE" sz="2940">
                <a:latin typeface="Arial"/>
              </a:rPr>
              <a:t>Port 80 open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Was going to use the scans.io stuff, but it was a lot of data to pull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Wget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Awk / sed / sort / uniq</a:t>
            </a:r>
            <a:endParaRPr/>
          </a:p>
          <a:p>
            <a:r>
              <a:rPr lang="de-DE" sz="2940">
                <a:latin typeface="Arial"/>
              </a:rPr>
              <a:t>Libreoffice</a:t>
            </a:r>
            <a:endParaRPr/>
          </a:p>
          <a:p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Started at 1000 sites, jumped to 10000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Still pull only abnout 2000 viable ones</a:t>
            </a:r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System didn't alway return useful stuff</a:t>
            </a:r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This was someones AWS instance and all it did was serve up this picture.  To whomever owns this site, i owe you a couple pennies...</a:t>
            </a: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Shameless Plug</a:t>
            </a:r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This was on a 3g router. The main site was a login page and this is their 404 but rreturned as a 200</a:t>
            </a:r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Wrote a script to parse the data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Multiple useragents back to back apply to multuple disallows</a:t>
            </a:r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User agents SUCK</a:t>
            </a:r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Pic of user agnets</a:t>
            </a: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Taunted into making it</a:t>
            </a:r>
            <a:endParaRPr/>
          </a:p>
          <a:p>
            <a:r>
              <a:rPr lang="de-DE" sz="2940">
                <a:latin typeface="Arial"/>
              </a:rPr>
              <a:t>Wasn't meant as protection, butthe internet was different then and not just less porn</a:t>
            </a: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Prevent DOS</a:t>
            </a:r>
            <a:endParaRPr/>
          </a:p>
          <a:p>
            <a:r>
              <a:rPr lang="de-DE" sz="2940">
                <a:latin typeface="Arial"/>
              </a:rPr>
              <a:t>All robots were good robots</a:t>
            </a:r>
            <a:endParaRPr/>
          </a:p>
          <a:p>
            <a:r>
              <a:rPr lang="de-DE" sz="2940">
                <a:latin typeface="Arial"/>
              </a:rPr>
              <a:t>Other methods developed later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Standard location</a:t>
            </a:r>
            <a:endParaRPr/>
          </a:p>
          <a:p>
            <a:r>
              <a:rPr lang="de-DE" sz="2940">
                <a:latin typeface="Arial"/>
              </a:rPr>
              <a:t>Very easy to read, but meant for machines</a:t>
            </a: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Traffic means $$$</a:t>
            </a:r>
            <a:endParaRPr/>
          </a:p>
          <a:p>
            <a:r>
              <a:rPr lang="de-DE" sz="2940">
                <a:latin typeface="Arial"/>
              </a:rPr>
              <a:t>Want to make sure traffic coming to the site is your market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Mistakenly used as a security control</a:t>
            </a:r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Double edge sword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Balance the need to limit what is indexed and what is sensitive</a:t>
            </a: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</p:spPr>
        <p:txBody>
          <a:bodyPr lIns="0" rIns="0" tIns="0" bIns="0"/>
          <a:p>
            <a:r>
              <a:rPr lang="de-DE" sz="2940">
                <a:latin typeface="Arial"/>
              </a:rPr>
              <a:t>Robotstxt.org has a listing about why this is bad</a:t>
            </a:r>
            <a:endParaRPr/>
          </a:p>
          <a:p>
            <a:endParaRPr/>
          </a:p>
          <a:p>
            <a:r>
              <a:rPr lang="de-DE" sz="2940">
                <a:latin typeface="Arial"/>
              </a:rPr>
              <a:t>And then proceeds to give pretty bad advice</a:t>
            </a:r>
            <a:endParaRPr/>
          </a:p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19280" y="3085200"/>
            <a:ext cx="809748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76864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61928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07560" y="1367280"/>
            <a:ext cx="4120560" cy="32878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607560" y="1367280"/>
            <a:ext cx="4120560" cy="3287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619280" y="215640"/>
            <a:ext cx="8097480" cy="4340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61928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76864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619280" y="3085200"/>
            <a:ext cx="809748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619280" y="3085200"/>
            <a:ext cx="809748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76864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61928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607560" y="1367280"/>
            <a:ext cx="4120560" cy="32878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3607560" y="1367280"/>
            <a:ext cx="4120560" cy="3287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19280" y="215640"/>
            <a:ext cx="8097480" cy="4340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1928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328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68640" y="308520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68640" y="1367640"/>
            <a:ext cx="395136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619280" y="3085200"/>
            <a:ext cx="809748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6760" cy="56692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374920" y="215640"/>
            <a:ext cx="5326200" cy="72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33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3640" y="1367640"/>
            <a:ext cx="906912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1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15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15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15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1500">
                <a:latin typeface="Arial"/>
              </a:rPr>
              <a:t>Seventh Outline Level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3640" y="5164560"/>
            <a:ext cx="2347560" cy="390960"/>
          </a:xfrm>
          <a:prstGeom prst="rect">
            <a:avLst/>
          </a:prstGeom>
        </p:spPr>
        <p:txBody>
          <a:bodyPr lIns="0" rIns="0" tIns="0" bIns="0"/>
          <a:p>
            <a:r>
              <a:rPr lang="de-DE" sz="1400">
                <a:solidFill>
                  <a:srgbClr val="ffffff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5920" y="5164560"/>
            <a:ext cx="3193920" cy="3909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de-DE" sz="1400">
                <a:solidFill>
                  <a:srgbClr val="ffffff"/>
                </a:solidFill>
                <a:latin typeface="Times New Roman"/>
              </a:rPr>
              <a:t>&lt;footer&gt;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4840" y="5164560"/>
            <a:ext cx="2347560" cy="390960"/>
          </a:xfrm>
          <a:prstGeom prst="rect">
            <a:avLst/>
          </a:prstGeom>
        </p:spPr>
        <p:txBody>
          <a:bodyPr lIns="0" rIns="0" tIns="0" bIns="0"/>
          <a:p>
            <a:pPr algn="r"/>
            <a:fld id="{218F6F16-9256-41AE-8C42-6D8A76151B89}" type="slidenum">
              <a:rPr lang="de-DE" sz="1400">
                <a:solidFill>
                  <a:srgbClr val="ffffff"/>
                </a:solidFill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82520" cy="566928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619280" y="215640"/>
            <a:ext cx="8097480" cy="93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619280" y="1367640"/>
            <a:ext cx="8097480" cy="328788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 sz="1500"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 sz="1500"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 sz="1500">
                <a:latin typeface="Arial"/>
              </a:rPr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 sz="1500">
                <a:latin typeface="Arial"/>
              </a:rPr>
              <a:t>Seventh Outline Level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1583280" y="5164200"/>
            <a:ext cx="2347560" cy="390600"/>
          </a:xfrm>
          <a:prstGeom prst="rect">
            <a:avLst/>
          </a:prstGeom>
        </p:spPr>
        <p:txBody>
          <a:bodyPr lIns="0" rIns="0" tIns="0" bIns="0"/>
          <a:p>
            <a:r>
              <a:rPr lang="de-DE" sz="1400">
                <a:latin typeface="Arial"/>
              </a:rPr>
              <a:t>&lt;date/time&gt;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985560" y="5164200"/>
            <a:ext cx="3193920" cy="39060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de-DE" sz="1400">
                <a:latin typeface="Arial"/>
              </a:rPr>
              <a:t>&lt;footer&gt;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4480" y="5164200"/>
            <a:ext cx="234756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8F910C7B-EA43-4072-85FC-A9068839373B}" type="slidenum">
              <a:rPr lang="de-DE" sz="1400">
                <a:latin typeface="Arial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920240" y="482760"/>
            <a:ext cx="7498080" cy="92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solidFill>
                  <a:srgbClr val="000000"/>
                </a:solidFill>
                <a:latin typeface="Times New Roman"/>
              </a:rPr>
              <a:t>Robots.txt: There's gold in them thar files 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503640" y="1367640"/>
            <a:ext cx="906912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200">
                <a:solidFill>
                  <a:srgbClr val="000000"/>
                </a:solidFill>
                <a:latin typeface="Times New Roman"/>
              </a:rPr>
              <a:t>Justin Rogosky</a:t>
            </a:r>
            <a:endParaRPr/>
          </a:p>
          <a:p>
            <a:pPr algn="ctr"/>
            <a:endParaRPr/>
          </a:p>
          <a:p>
            <a:pPr algn="ctr"/>
            <a:r>
              <a:rPr lang="de-DE" sz="3200">
                <a:solidFill>
                  <a:srgbClr val="000000"/>
                </a:solidFill>
                <a:latin typeface="Times New Roman"/>
              </a:rPr>
              <a:t>06-19-2015</a:t>
            </a:r>
            <a:endParaRPr/>
          </a:p>
          <a:p>
            <a:pPr algn="ctr"/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Purpose cont</a:t>
            </a:r>
            <a:endParaRPr/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1703880" y="1260360"/>
            <a:ext cx="8116200" cy="2455920"/>
          </a:xfrm>
          <a:prstGeom prst="rect">
            <a:avLst/>
          </a:prstGeom>
          <a:ln>
            <a:noFill/>
          </a:ln>
        </p:spPr>
      </p:pic>
      <p:sp>
        <p:nvSpPr>
          <p:cNvPr id="107" name="TextShape 2"/>
          <p:cNvSpPr txBox="1"/>
          <p:nvPr/>
        </p:nvSpPr>
        <p:spPr>
          <a:xfrm>
            <a:off x="1619640" y="3863880"/>
            <a:ext cx="80974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Robotstxt.org site captures the issue very succinctly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Anatomy of Robots.txt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No defined standard, more of a gentlemens agreement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Standard extensions – recognized as allowed and expected to be present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Comments – extra bits of VERY useful information that few people add to code – not just robots.txt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User-agent – The identification a browser or webcrawler uses in this case (rant to come)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Disallow – explicitly forbidding a webcrawler from indexing  / searching a location</a:t>
            </a:r>
            <a:endParaRPr/>
          </a:p>
          <a:p>
            <a:pPr lvl="1">
              <a:buSzPct val="25000"/>
              <a:buFont typeface="StarSymbol"/>
              <a:buChar char=""/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Anatomy cont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Non-Standard Extensions – not formally recognized as a standard, but widely accepted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* - the asterisk is a non-standard convention, but it is widely accepted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Crawl-delay – tells a webcrawler to index at a certain rate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Host – allows domains to specify their preffered domain if crawling a mirror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Allow – explicit permission to search / crawl this location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Sitemap – listing of the sitemap, might make the crawling easier, but it is an explicit way of listing the "allowed" content of your site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Anatomy cont.</a:t>
            </a:r>
            <a:endParaRPr/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441720" y="1005480"/>
            <a:ext cx="9247680" cy="44798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The Process</a:t>
            </a:r>
            <a:endParaRPr/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1637280" y="1045080"/>
            <a:ext cx="7659720" cy="41871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Thats nice, Justin but who cares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This isn't a brand new attack vector, everyone has been doing this for years...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What kind I get out of this talk?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2 things hopefully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Examples of information that can be extracted from a single robots.txt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Listing of the most popular hidden directories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Information Gathering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619280" y="1367640"/>
            <a:ext cx="3227040" cy="3935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In addition to all of the "prohibited" files and folders, robots.txt is full of a lot of useful information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Not useful for statistics, but very useful for targetted engagements</a:t>
            </a:r>
            <a:endParaRPr/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5212080" y="1645920"/>
            <a:ext cx="4498560" cy="33037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1619280" y="1367640"/>
            <a:ext cx="4283640" cy="403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The following slides are examples of fun finds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Dig through the files using grep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Look for weird things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Laugh a little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Take screenshot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Put in presentation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5929560" y="1287720"/>
            <a:ext cx="3794400" cy="310824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1824480" y="1140480"/>
            <a:ext cx="7647120" cy="79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Content Management Systems / Site Builders</a:t>
            </a:r>
            <a:endParaRPr/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620000" y="1704600"/>
            <a:ext cx="4266720" cy="60156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1663560" y="2392200"/>
            <a:ext cx="5145480" cy="198144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1352880" y="4624560"/>
            <a:ext cx="6159600" cy="8661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 cont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1619280" y="1112760"/>
            <a:ext cx="8080200" cy="403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Infrastructure</a:t>
            </a:r>
            <a:endParaRPr/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708920" y="1646640"/>
            <a:ext cx="7990560" cy="87552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722600" y="2704680"/>
            <a:ext cx="7936920" cy="55548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1673640" y="3354840"/>
            <a:ext cx="8146440" cy="17164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solidFill>
                  <a:srgbClr val="000000"/>
                </a:solidFill>
                <a:latin typeface="Times New Roman"/>
              </a:rPr>
              <a:t>Agenda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Presentation – Robots.txt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History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Usages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Analysis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Questions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 cont</a:t>
            </a:r>
            <a:endParaRPr/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838520" y="1058760"/>
            <a:ext cx="7713360" cy="422712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 cont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1619280" y="1367640"/>
            <a:ext cx="7597080" cy="443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Name / Inititals</a:t>
            </a:r>
            <a:endParaRPr/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650240" y="1892160"/>
            <a:ext cx="8290440" cy="156924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1762200" y="3738960"/>
            <a:ext cx="8071200" cy="40644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 cont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1201320" y="991800"/>
            <a:ext cx="3212280" cy="72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Asimov References</a:t>
            </a:r>
            <a:endParaRPr/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920600" y="1415160"/>
            <a:ext cx="5997600" cy="1595520"/>
          </a:xfrm>
          <a:prstGeom prst="rect">
            <a:avLst/>
          </a:prstGeom>
          <a:ln>
            <a:noFill/>
          </a:ln>
        </p:spPr>
      </p:pic>
      <p:sp>
        <p:nvSpPr>
          <p:cNvPr id="143" name="TextShape 3"/>
          <p:cNvSpPr txBox="1"/>
          <p:nvPr/>
        </p:nvSpPr>
        <p:spPr>
          <a:xfrm>
            <a:off x="1563840" y="3406680"/>
            <a:ext cx="3212280" cy="72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This guy</a:t>
            </a:r>
            <a:endParaRPr/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3616200" y="3211920"/>
            <a:ext cx="3346560" cy="23558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 cont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1619280" y="1380960"/>
            <a:ext cx="3478680" cy="79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Bitching / misunderstanding</a:t>
            </a:r>
            <a:endParaRPr/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472000" y="1488240"/>
            <a:ext cx="4026240" cy="108756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1720080" y="2724480"/>
            <a:ext cx="7979400" cy="100512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3"/>
          <a:stretch/>
        </p:blipFill>
        <p:spPr>
          <a:xfrm>
            <a:off x="1788840" y="4096440"/>
            <a:ext cx="7521480" cy="109548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Fun Finds cont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1619280" y="1367640"/>
            <a:ext cx="5410440" cy="34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My Personal Favorite...recruitment</a:t>
            </a:r>
            <a:endParaRPr/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247320" y="1999080"/>
            <a:ext cx="9948240" cy="27100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Statistics Project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Theory: Similar sites will have similar needs to hide locations on websites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Method: Pull specific and randoms robots.txt files and analyze the directories listed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Wrote a script that scans for open port 80 on random IPs, grepped open ones, and wget pulled robots.txt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Repeated until I had &gt; 1500 usable files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Pulled robots.txt files from representative industries / sectors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Script</a:t>
            </a:r>
            <a:endParaRPr/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619280" y="1088640"/>
            <a:ext cx="8256240" cy="421488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Script cont.</a:t>
            </a:r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Ran numerous times to get what I felt was a representative sample set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Ran into issues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A lot of blank files were pulled, because the website returned a 200, but didn't have a robots.txt file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A lot of 404s returned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A lot of sites returned their normal default page, because that is their default behavior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Original script used 1000 random Ips, changed to 10,000 after not going fast enough.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Still pretty slim pickings for robots.txt files, not as popular as they used to be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Also, wget lists the original dates, but got changed because I'm an idiot.  Most of the dates were quite old.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Issues with Pulling files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Not everyone has a webserver running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Nmap filtered a lot of this out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Those running webservers didn't always return something useful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Not everyone has a robots.txt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Seems to be becoming more obsolete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For Example...</a:t>
            </a:r>
            <a:endParaRPr/>
          </a:p>
          <a:p>
            <a:pPr lvl="1">
              <a:buSzPct val="25000"/>
              <a:buFont typeface="StarSymbol"/>
              <a:buChar char=""/>
            </a:pP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This guy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solidFill>
                  <a:srgbClr val="000000"/>
                </a:solidFill>
                <a:latin typeface="Times New Roman"/>
              </a:rPr>
              <a:t>304 Geeks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1737360" y="3665880"/>
            <a:ext cx="8158320" cy="163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Group of people with an interest in technology with a single goal of spreading information about the safe, secure, and beneficial uses of technology.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Secure WV (formerly Hack3rCon) occuring in early Nov in Charleston</a:t>
            </a:r>
            <a:endParaRPr/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2053440" y="1218240"/>
            <a:ext cx="7540200" cy="244620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Or this site</a:t>
            </a:r>
            <a:endParaRPr/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011680" y="1009800"/>
            <a:ext cx="7223760" cy="429372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Scripts cont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Wrote a python scripts to pull all of the user agents, and assign their particular disallows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Problems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Each User-Agent string can be stacked on other User-Agent strings and the disallows apply to both of them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Some site developers went crazy with the User-Agents and Disallows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Limitations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Doesn't pull Allows or sitemaps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Doesn't look at comments 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Script cont</a:t>
            </a:r>
            <a:endParaRPr/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374040" y="1114920"/>
            <a:ext cx="9406800" cy="43704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cont.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1619280" y="1367640"/>
            <a:ext cx="8097480" cy="374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User-Agents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Most popular listed User-Agent String was "*"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Followed by GoogleBot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Identified nearly 1000 unique UserAgents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 sz="1500">
                <a:latin typeface="Arial"/>
              </a:rPr>
              <a:t>Many versioning issues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 sz="1500">
                <a:latin typeface="Arial"/>
              </a:rPr>
              <a:t>A lot of spiders out there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 sz="1500">
                <a:latin typeface="Arial"/>
              </a:rPr>
              <a:t>These are VERY hard to parse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If you need to spider a website, for security purposes, you should alter your User-Agent string to see how the site responds using differnet crawlers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Can set the User-Agent on your browser (well, some browsers)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Results will vary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A popular tech site that provided answers to questions USED to (not sure if it still does) allow google full access to its site, but others User-Agent strings were limited</a:t>
            </a:r>
            <a:endParaRPr/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7589520" y="435600"/>
            <a:ext cx="2091240" cy="221616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</a:t>
            </a:r>
            <a:endParaRPr/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3291840" y="826920"/>
            <a:ext cx="4663440" cy="456804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Disallow was the main point of the project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Surprised by the variety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Root (/) was the most popular obviously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Case Sensitive look at the disallows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wp-admin was most popular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 sz="1500">
                <a:latin typeface="Arial"/>
              </a:rPr>
              <a:t>Reflect popularity of wordpress as a sitebuilder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admin was next most popular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 sz="1500">
                <a:latin typeface="Arial"/>
              </a:rPr>
              <a:t>Makes sense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Case Insensitive look 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Analytics followed by Departments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</a:t>
            </a:r>
            <a:endParaRPr/>
          </a:p>
        </p:txBody>
      </p:sp>
      <p:graphicFrame>
        <p:nvGraphicFramePr>
          <p:cNvPr id="176" name="Table 2"/>
          <p:cNvGraphicFramePr/>
          <p:nvPr/>
        </p:nvGraphicFramePr>
        <p:xfrm>
          <a:off x="1689120" y="1055160"/>
          <a:ext cx="2751120" cy="3752280"/>
        </p:xfrm>
        <a:graphic>
          <a:graphicData uri="http://schemas.openxmlformats.org/drawingml/2006/table">
            <a:tbl>
              <a:tblPr/>
              <a:tblGrid>
                <a:gridCol w="747000"/>
                <a:gridCol w="2004480"/>
              </a:tblGrid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3163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/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265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ANALYTICS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224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DEPARTMENTS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218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SHOPPING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212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MAPS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184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IMAGES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165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ACCOUNTS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159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CSE</a:t>
                      </a:r>
                      <a:endParaRPr/>
                    </a:p>
                  </a:txBody>
                  <a:tcPr/>
                </a:tc>
              </a:tr>
              <a:tr h="3751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159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PATENTS</a:t>
                      </a:r>
                      <a:endParaRPr/>
                    </a:p>
                  </a:txBody>
                  <a:tcPr/>
                </a:tc>
              </a:tr>
              <a:tr h="37656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159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SQUARED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7" name=""/>
          <p:cNvGraphicFramePr/>
          <p:nvPr/>
        </p:nvGraphicFramePr>
        <p:xfrm>
          <a:off x="4547880" y="1569600"/>
          <a:ext cx="5406480" cy="31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cont.</a:t>
            </a:r>
            <a:endParaRPr/>
          </a:p>
        </p:txBody>
      </p:sp>
      <p:graphicFrame>
        <p:nvGraphicFramePr>
          <p:cNvPr id="179" name="Table 2"/>
          <p:cNvGraphicFramePr/>
          <p:nvPr/>
        </p:nvGraphicFramePr>
        <p:xfrm>
          <a:off x="1641960" y="1690560"/>
          <a:ext cx="3549600" cy="3498840"/>
        </p:xfrm>
        <a:graphic>
          <a:graphicData uri="http://schemas.openxmlformats.org/drawingml/2006/table">
            <a:tbl>
              <a:tblPr/>
              <a:tblGrid>
                <a:gridCol w="691200"/>
                <a:gridCol w="2858760"/>
              </a:tblGrid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3097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146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/wp-admin/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113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/admin/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101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/includes/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100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/images/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96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/modules/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89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/gallery/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79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/search/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73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/cache/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70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r>
                        <a:rPr lang="de-DE">
                          <a:latin typeface="Arial"/>
                        </a:rPr>
                        <a:t>/wp-includes/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0" name=""/>
          <p:cNvGraphicFramePr/>
          <p:nvPr/>
        </p:nvGraphicFramePr>
        <p:xfrm>
          <a:off x="4136400" y="116964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Separated by types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Used the following types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Social Network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News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Commercial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Search Engine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Banks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Government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Porn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 </a:t>
            </a:r>
            <a:r>
              <a:rPr lang="de-DE">
                <a:latin typeface="Arial"/>
              </a:rPr>
              <a:t>College 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Entertainment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Didn't approach this is scientifically as possible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Randomly chose site and numbers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Didn't even out the amount of sites used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1619280" y="1367640"/>
            <a:ext cx="414144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Social Networks had the most to "hide"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News sites weren't that far behind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A lot of them had specific instructions for the search engines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Surprised they took time to split them out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Next slide shows disallows</a:t>
            </a:r>
            <a:endParaRPr/>
          </a:p>
        </p:txBody>
      </p:sp>
      <p:graphicFrame>
        <p:nvGraphicFramePr>
          <p:cNvPr id="185" name="Table 3"/>
          <p:cNvGraphicFramePr/>
          <p:nvPr/>
        </p:nvGraphicFramePr>
        <p:xfrm>
          <a:off x="6063840" y="1301400"/>
          <a:ext cx="3433680" cy="3148920"/>
        </p:xfrm>
        <a:graphic>
          <a:graphicData uri="http://schemas.openxmlformats.org/drawingml/2006/table">
            <a:tbl>
              <a:tblPr/>
              <a:tblGrid>
                <a:gridCol w="1395360"/>
                <a:gridCol w="2038680"/>
              </a:tblGrid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1582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socialnetwork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1578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news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1301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commercial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815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searchengine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785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bank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388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government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171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porn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164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college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139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/>
                    <a:p>
                      <a:pPr algn="r"/>
                      <a:r>
                        <a:rPr lang="de-DE">
                          <a:latin typeface="Arial"/>
                        </a:rPr>
                        <a:t>entertainment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374920" y="112320"/>
            <a:ext cx="5326200" cy="92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solidFill>
                  <a:srgbClr val="000000"/>
                </a:solidFill>
                <a:latin typeface="Times New Roman"/>
              </a:rPr>
              <a:t>And now our feature Presentation...</a:t>
            </a:r>
            <a:endParaRPr/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1586160" y="2343960"/>
            <a:ext cx="7720200" cy="1053360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Results cont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Some differences were noted between the selected "types" and the ones from the random nmap sweep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Not really significant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May look into this more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There was more commonality than difference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May change as I expand the types and get better at parsing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Next Steps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Next steps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More analysis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Distribute list for dirbuster and other tools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????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Profit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Need to pull the directories from the listings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Pulled the list, but need to refine</a:t>
            </a:r>
            <a:endParaRPr/>
          </a:p>
          <a:p>
            <a:pPr lvl="1">
              <a:buSzPct val="25000"/>
              <a:buFont typeface="StarSymbol"/>
              <a:buChar char=""/>
            </a:pPr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Questions</a:t>
            </a:r>
            <a:endParaRPr/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2103120" y="1009800"/>
            <a:ext cx="7315200" cy="429372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solidFill>
                  <a:srgbClr val="000000"/>
                </a:solidFill>
                <a:latin typeface="Times New Roman"/>
              </a:rPr>
              <a:t>History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1828800" y="1151640"/>
            <a:ext cx="7743960" cy="4059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Officially called the Robots Exclusion Standard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Not an offical Standard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Completely voluntary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Invented in 1994...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Show of hands who is older than robots.txt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Created by Martijn Koster to after being goaded into developing a method of preventing DOSing</a:t>
            </a:r>
            <a:endParaRPr/>
          </a:p>
          <a:p>
            <a:pPr lvl="1">
              <a:buSzPct val="25000"/>
              <a:buFont typeface="StarSymbol"/>
              <a:buChar char=""/>
            </a:pP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Purpose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The initial purpose was to prevent a webcrawler from DOSing a website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Yes, in the before time websites could be crashed by 1 other computer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It still wasn't hacking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The idea is a text file that the webcrawler, called a robot, would look at for the rules of indexing the site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Human readable format, but not meant to be read by humans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Located at http(s)://www.example.com/robots.txt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Not the only way to control indexing by robots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You can add tags to the code of your webpage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But they need to be crawling the site already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Purpose cont.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1619280" y="1367640"/>
            <a:ext cx="8097480" cy="3287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Allows the website to “control“ what gets searched / indexed by a search engine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Want to drive traffic to your site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Entire industries revolve arond search engine optimization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Many admins use this to “hide“ locations from search engines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Admin folders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User folder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Other sensitive areas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Anyone see an issue with this?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035040" y="1005840"/>
            <a:ext cx="3931920" cy="311004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Purpose cont.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1645920" y="1280160"/>
            <a:ext cx="4340880" cy="384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de-DE" sz="2400">
                <a:latin typeface="Arial"/>
              </a:rPr>
              <a:t>Double Edge Sword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Lets search engines and webcrawlers index your site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Traffic = $$$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Allowing only what you want to be crawled is crawled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2090">
                <a:latin typeface="Arial"/>
              </a:rPr>
              <a:t>Many sites list sensitive sections of the website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latin typeface="Arial"/>
              </a:rPr>
              <a:t>Mistaken belief that if it is "hidden", it is not accessible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619280" y="215640"/>
            <a:ext cx="809748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de-DE" sz="3300">
                <a:latin typeface="Times New Roman"/>
              </a:rPr>
              <a:t>Purpose cont</a:t>
            </a:r>
            <a:endParaRPr/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1753560" y="951480"/>
            <a:ext cx="7878600" cy="44283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