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29"/>
  </p:notesMasterIdLst>
  <p:sldIdLst>
    <p:sldId id="256" r:id="rId2"/>
    <p:sldId id="284" r:id="rId3"/>
    <p:sldId id="283" r:id="rId4"/>
    <p:sldId id="302" r:id="rId5"/>
    <p:sldId id="303" r:id="rId6"/>
    <p:sldId id="305" r:id="rId7"/>
    <p:sldId id="319" r:id="rId8"/>
    <p:sldId id="304" r:id="rId9"/>
    <p:sldId id="320" r:id="rId10"/>
    <p:sldId id="285" r:id="rId11"/>
    <p:sldId id="309" r:id="rId12"/>
    <p:sldId id="286" r:id="rId13"/>
    <p:sldId id="308" r:id="rId14"/>
    <p:sldId id="311" r:id="rId15"/>
    <p:sldId id="289" r:id="rId16"/>
    <p:sldId id="294" r:id="rId17"/>
    <p:sldId id="296" r:id="rId18"/>
    <p:sldId id="295" r:id="rId19"/>
    <p:sldId id="300" r:id="rId20"/>
    <p:sldId id="293" r:id="rId21"/>
    <p:sldId id="297" r:id="rId22"/>
    <p:sldId id="298" r:id="rId23"/>
    <p:sldId id="299" r:id="rId24"/>
    <p:sldId id="312" r:id="rId25"/>
    <p:sldId id="317" r:id="rId26"/>
    <p:sldId id="318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61"/>
    <a:srgbClr val="00642D"/>
    <a:srgbClr val="3005CD"/>
    <a:srgbClr val="81DEFF"/>
    <a:srgbClr val="BAE18F"/>
    <a:srgbClr val="807848"/>
    <a:srgbClr val="E67148"/>
    <a:srgbClr val="E47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0" autoAdjust="0"/>
    <p:restoredTop sz="86394" autoAdjust="0"/>
  </p:normalViewPr>
  <p:slideViewPr>
    <p:cSldViewPr>
      <p:cViewPr varScale="1">
        <p:scale>
          <a:sx n="69" d="100"/>
          <a:sy n="69" d="100"/>
        </p:scale>
        <p:origin x="-38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3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D5B8-410F-4C14-901B-40B6A6616984}" type="datetimeFigureOut">
              <a:rPr lang="en-US" smtClean="0"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F7E5A-A55A-491C-A7BD-A100ACBBB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8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F7E5A-A55A-491C-A7BD-A100ACBBB9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7161-812A-4B19-8A77-1DAB1A6EF647}" type="datetime1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48E-C37E-4A8E-8FCB-064DD2CD4A2F}" type="datetime1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149E9-7338-4428-BB93-2338D076F6BB}" type="datetime1">
              <a:rPr lang="en-US" smtClean="0"/>
              <a:t>6/5/2014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AA715-461A-40D7-B5A7-224C9D6A474A}" type="datetime1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D3BB-635C-4D6E-AECF-1B8C8022D8BA}" type="datetime1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9173-9C91-4C13-9C50-7648F8523A63}" type="datetime1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7811-3F21-4690-9C26-9944BF0FC981}" type="datetime1">
              <a:rPr lang="en-US" smtClean="0"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2C6-2FB8-4F26-834D-8A72342569E7}" type="datetime1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26670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00" y="1524000"/>
            <a:ext cx="26670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2C6-2FB8-4F26-834D-8A72342569E7}" type="datetime1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5715000" y="1524000"/>
            <a:ext cx="26670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2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pBot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620000" cy="23500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86200"/>
            <a:ext cx="7620000" cy="2240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8A0F-7FBA-4CB3-9242-F7D9D0F887D2}" type="datetime1">
              <a:rPr lang="en-US" smtClean="0"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9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398B-51B8-4918-9CB6-B96EDB092FE8}" type="datetime1">
              <a:rPr lang="en-US" smtClean="0"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98FD-E10B-4C44-ABF8-EACF21E500CD}" type="datetime1">
              <a:rPr lang="en-US" smtClean="0"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9CF7-A0FC-4F47-AEBB-98691C602BB8}" type="datetime1">
              <a:rPr lang="en-US" smtClean="0"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4588EA6-5037-4FF4-BF60-EFA4A81AC85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DF0544-9EAF-43BA-88B4-188682A1C8BD}" type="datetime1">
              <a:rPr lang="en-US" smtClean="0"/>
              <a:t>6/5/2014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13" r:id="rId5"/>
    <p:sldLayoutId id="2147484212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isecuritystandards.org/documents/PCI_DSS_v3.pdf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healthleadersmedia.com/content/TEC-262931/Cignet-Health-Fined-43M-for-HIPPA-Violation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s.gov/ocr/privacy/hipaa/administrative/breachnotificationrule/breachtool.html" TargetMode="Externa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izonenterprise.com/DBIR/2014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rebsonsecurity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543800" cy="2593975"/>
          </a:xfrm>
        </p:spPr>
        <p:txBody>
          <a:bodyPr/>
          <a:lstStyle/>
          <a:p>
            <a:r>
              <a:rPr lang="en-US" sz="4400" dirty="0" smtClean="0"/>
              <a:t>(</a:t>
            </a:r>
            <a:r>
              <a:rPr lang="en-US" sz="4400" dirty="0"/>
              <a:t>and lots of how-to </a:t>
            </a:r>
            <a:r>
              <a:rPr lang="en-US" sz="4400" dirty="0" smtClean="0"/>
              <a:t>information  about Security Breaches)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7627" y="5200650"/>
            <a:ext cx="4565573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Presented </a:t>
            </a:r>
            <a:r>
              <a:rPr lang="en-US" sz="2400" dirty="0" smtClean="0"/>
              <a:t>to </a:t>
            </a:r>
            <a:r>
              <a:rPr lang="en-US" sz="2400" dirty="0" err="1" smtClean="0"/>
              <a:t>BSides</a:t>
            </a:r>
            <a:r>
              <a:rPr lang="en-US" sz="2400" dirty="0" smtClean="0"/>
              <a:t> by: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b="1" dirty="0" smtClean="0"/>
              <a:t>Dr. Charles Wood, CISSP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Duquesne University</a:t>
            </a:r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394960"/>
            <a:ext cx="548640" cy="396240"/>
          </a:xfrm>
        </p:spPr>
        <p:txBody>
          <a:bodyPr/>
          <a:lstStyle/>
          <a:p>
            <a:fld id="{14588EA6-5037-4FF4-BF60-EFA4A81AC851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76" y="5334000"/>
            <a:ext cx="1751724" cy="1524000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172200" cy="324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9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PCI DSS – 12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657600" cy="4590288"/>
          </a:xfrm>
        </p:spPr>
        <p:txBody>
          <a:bodyPr>
            <a:normAutofit fontScale="85000" lnSpcReduction="200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 smtClean="0"/>
              <a:t>Use and maintain  firewalls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Reset vendor password defaults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Protect cardholder data at rest (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)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Encrypt transmitted cardholder data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Use &amp; update antivirus software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Systems and Applications must be developed with security in mind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r>
              <a:rPr lang="en-US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95400"/>
            <a:ext cx="3657600" cy="4940808"/>
          </a:xfrm>
        </p:spPr>
        <p:txBody>
          <a:bodyPr>
            <a:normAutofit fontScale="85000" lnSpcReduction="20000"/>
          </a:bodyPr>
          <a:lstStyle/>
          <a:p>
            <a:pPr marL="628650" indent="-514350">
              <a:buFont typeface="+mj-lt"/>
              <a:buAutoNum type="arabicPeriod" startAt="7"/>
            </a:pPr>
            <a:r>
              <a:rPr lang="en-US" dirty="0" smtClean="0"/>
              <a:t>Cardholder data only available by “need to know”</a:t>
            </a:r>
          </a:p>
          <a:p>
            <a:pPr marL="628650" indent="-514350">
              <a:buFont typeface="+mj-lt"/>
              <a:buAutoNum type="arabicPeriod" startAt="7"/>
            </a:pPr>
            <a:r>
              <a:rPr lang="en-US" dirty="0" smtClean="0"/>
              <a:t>Access controls with unique user ID</a:t>
            </a:r>
          </a:p>
          <a:p>
            <a:pPr marL="628650" indent="-514350">
              <a:buFont typeface="+mj-lt"/>
              <a:buAutoNum type="arabicPeriod" startAt="7"/>
            </a:pPr>
            <a:r>
              <a:rPr lang="en-US" dirty="0" smtClean="0"/>
              <a:t>Physical access to data must be restricted</a:t>
            </a:r>
          </a:p>
          <a:p>
            <a:pPr marL="628650" indent="-514350">
              <a:buFont typeface="+mj-lt"/>
              <a:buAutoNum type="arabicPeriod" startAt="7"/>
            </a:pPr>
            <a:r>
              <a:rPr lang="en-US" dirty="0" smtClean="0"/>
              <a:t>Network and data access must be tracked</a:t>
            </a:r>
          </a:p>
          <a:p>
            <a:pPr marL="628650" indent="-514350">
              <a:buFont typeface="+mj-lt"/>
              <a:buAutoNum type="arabicPeriod" startAt="7"/>
            </a:pPr>
            <a:r>
              <a:rPr lang="en-US" dirty="0" smtClean="0"/>
              <a:t>Security systems must be regularly tested (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)</a:t>
            </a:r>
          </a:p>
          <a:p>
            <a:pPr marL="628650" indent="-514350">
              <a:buFont typeface="+mj-lt"/>
              <a:buAutoNum type="arabicPeriod" startAt="7"/>
            </a:pPr>
            <a:r>
              <a:rPr lang="en-US" dirty="0" smtClean="0"/>
              <a:t>Policies in place that address information security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r>
              <a:rPr lang="en-US" dirty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Available at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www.pcisecuritystandards.org/documents/PCI_DSS_v3.pdf</a:t>
            </a:r>
            <a:endParaRPr lang="en-US" sz="2000" dirty="0" smtClean="0"/>
          </a:p>
          <a:p>
            <a:pPr algn="ctr"/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3.0 update available since November 2013</a:t>
            </a:r>
            <a:endParaRPr lang="en-US" sz="20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PCI DSS cost </a:t>
            </a:r>
            <a:r>
              <a:rPr lang="en-US" dirty="0"/>
              <a:t>of a security breach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Fines of </a:t>
            </a:r>
            <a:r>
              <a:rPr lang="en-US" b="1" dirty="0" smtClean="0">
                <a:solidFill>
                  <a:srgbClr val="00642D"/>
                </a:solidFill>
              </a:rPr>
              <a:t>$500,000 </a:t>
            </a:r>
            <a:r>
              <a:rPr lang="en-US" dirty="0" smtClean="0"/>
              <a:t>per </a:t>
            </a:r>
            <a:r>
              <a:rPr lang="en-US" dirty="0"/>
              <a:t>incident for being PCI non-compliant</a:t>
            </a:r>
          </a:p>
          <a:p>
            <a:r>
              <a:rPr lang="en-US" dirty="0" smtClean="0"/>
              <a:t>Fines </a:t>
            </a:r>
            <a:r>
              <a:rPr lang="en-US" dirty="0"/>
              <a:t>of </a:t>
            </a:r>
            <a:r>
              <a:rPr lang="en-US" b="1" dirty="0">
                <a:solidFill>
                  <a:srgbClr val="00642D"/>
                </a:solidFill>
              </a:rPr>
              <a:t>$50,000</a:t>
            </a:r>
            <a:r>
              <a:rPr lang="en-US" dirty="0"/>
              <a:t> per day for non-compliance with published </a:t>
            </a:r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Can be retroactive if misrepresentation / fraud exists</a:t>
            </a:r>
            <a:endParaRPr lang="en-US" dirty="0"/>
          </a:p>
          <a:p>
            <a:r>
              <a:rPr lang="en-US" dirty="0"/>
              <a:t>Liability for all fraud losses incurred from compromised account numbers</a:t>
            </a:r>
          </a:p>
          <a:p>
            <a:r>
              <a:rPr lang="en-US" dirty="0"/>
              <a:t>Liability for the cost of re-issuing cards associated with the compromise</a:t>
            </a:r>
          </a:p>
          <a:p>
            <a:r>
              <a:rPr lang="en-US" dirty="0" smtClean="0"/>
              <a:t>Suspension </a:t>
            </a:r>
            <a:r>
              <a:rPr lang="en-US" dirty="0"/>
              <a:t>of merchant accounts</a:t>
            </a:r>
          </a:p>
          <a:p>
            <a:r>
              <a:rPr lang="en-US" dirty="0" smtClean="0"/>
              <a:t>Increased </a:t>
            </a:r>
            <a:r>
              <a:rPr lang="en-US" dirty="0"/>
              <a:t>audit </a:t>
            </a:r>
            <a:r>
              <a:rPr lang="en-US" dirty="0" smtClean="0"/>
              <a:t>requirements from PCI</a:t>
            </a:r>
            <a:endParaRPr lang="en-US" dirty="0"/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Potential for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enterprise-wide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shut down of credit card activity by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the merchant bank</a:t>
            </a:r>
            <a:r>
              <a:rPr lang="en-US" dirty="0"/>
              <a:t> </a:t>
            </a:r>
            <a:r>
              <a:rPr lang="en-US" dirty="0" smtClean="0"/>
              <a:t>(This is bad … very bad!)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/>
              <a:t>Cost of printing and postage for customer notification mailing</a:t>
            </a:r>
          </a:p>
          <a:p>
            <a:r>
              <a:rPr lang="en-US" dirty="0"/>
              <a:t>Cost of staff time (payroll) during security recovery</a:t>
            </a:r>
          </a:p>
          <a:p>
            <a:r>
              <a:rPr lang="en-US" dirty="0"/>
              <a:t>Cost of lost business during register or store closures and processing time</a:t>
            </a:r>
          </a:p>
          <a:p>
            <a:r>
              <a:rPr lang="en-US" dirty="0"/>
              <a:t>Decreased sales due to marred public image and loss of customer confidence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PCI data can be stored…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Encrypted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) Cardholder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Can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/>
              <a:t>store in database</a:t>
            </a:r>
          </a:p>
          <a:p>
            <a:r>
              <a:rPr lang="en-US" dirty="0" smtClean="0"/>
              <a:t>Consists of:</a:t>
            </a:r>
          </a:p>
          <a:p>
            <a:pPr lvl="1"/>
            <a:r>
              <a:rPr lang="en-US" dirty="0" smtClean="0"/>
              <a:t>Primary Account Number (PAN)</a:t>
            </a:r>
          </a:p>
          <a:p>
            <a:pPr lvl="1"/>
            <a:r>
              <a:rPr lang="en-US" dirty="0" smtClean="0"/>
              <a:t>Cardholder Name</a:t>
            </a:r>
          </a:p>
          <a:p>
            <a:pPr lvl="1"/>
            <a:r>
              <a:rPr lang="en-US" dirty="0" smtClean="0"/>
              <a:t>Expiration Date</a:t>
            </a:r>
          </a:p>
          <a:p>
            <a:pPr lvl="1"/>
            <a:r>
              <a:rPr lang="en-US" dirty="0" smtClean="0"/>
              <a:t>Service </a:t>
            </a:r>
            <a:r>
              <a:rPr lang="en-US" dirty="0"/>
              <a:t>Code </a:t>
            </a:r>
            <a:r>
              <a:rPr lang="en-US" dirty="0" smtClean="0"/>
              <a:t>(code </a:t>
            </a:r>
            <a:r>
              <a:rPr lang="en-US" dirty="0"/>
              <a:t>that </a:t>
            </a:r>
            <a:r>
              <a:rPr lang="en-US" dirty="0" smtClean="0"/>
              <a:t>designates </a:t>
            </a:r>
            <a:r>
              <a:rPr lang="en-US" dirty="0"/>
              <a:t>where the card is used (and for what) changes on the contactless </a:t>
            </a:r>
            <a:r>
              <a:rPr lang="en-US" dirty="0" smtClean="0"/>
              <a:t>interface)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Sensitive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store in database </a:t>
            </a:r>
            <a:r>
              <a:rPr lang="en-US" i="1" dirty="0" smtClean="0"/>
              <a:t>(unless there is a business justification)</a:t>
            </a:r>
          </a:p>
          <a:p>
            <a:r>
              <a:rPr lang="en-US" dirty="0" smtClean="0"/>
              <a:t>Consists of:</a:t>
            </a:r>
          </a:p>
          <a:p>
            <a:pPr lvl="1"/>
            <a:r>
              <a:rPr lang="en-US" dirty="0" smtClean="0"/>
              <a:t>Full track data (data on the magnetic strip or on a chip)</a:t>
            </a:r>
          </a:p>
          <a:p>
            <a:pPr lvl="1"/>
            <a:r>
              <a:rPr lang="en-US" dirty="0" smtClean="0"/>
              <a:t>CAV2/CVC2/CVV2/CID </a:t>
            </a:r>
            <a:r>
              <a:rPr lang="en-US" dirty="0"/>
              <a:t>(that three digit number on the back)</a:t>
            </a:r>
          </a:p>
          <a:p>
            <a:pPr lvl="1"/>
            <a:r>
              <a:rPr lang="en-US" dirty="0" smtClean="0"/>
              <a:t>PINs (or PIN blocks)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so PCI DSS can be hacked?...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PIN and Chip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28600" y="2174874"/>
            <a:ext cx="3886200" cy="468312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Also known as </a:t>
            </a:r>
            <a:r>
              <a:rPr lang="en-US" b="1" dirty="0" smtClean="0">
                <a:solidFill>
                  <a:srgbClr val="00B0F0"/>
                </a:solidFill>
              </a:rPr>
              <a:t>EMV</a:t>
            </a:r>
          </a:p>
          <a:p>
            <a:pPr lvl="1"/>
            <a:r>
              <a:rPr lang="en-US" dirty="0" smtClean="0"/>
              <a:t>Stands for </a:t>
            </a:r>
            <a:r>
              <a:rPr lang="en-US" dirty="0" err="1" smtClean="0"/>
              <a:t>Europay</a:t>
            </a:r>
            <a:r>
              <a:rPr lang="en-US" dirty="0" smtClean="0"/>
              <a:t>, MasterCard, and Visa</a:t>
            </a:r>
          </a:p>
          <a:p>
            <a:pPr lvl="1"/>
            <a:r>
              <a:rPr lang="en-US" dirty="0" smtClean="0"/>
              <a:t>Refers to their global standard for integrated circuit chips built into cards</a:t>
            </a:r>
          </a:p>
          <a:p>
            <a:r>
              <a:rPr lang="en-US" dirty="0" smtClean="0"/>
              <a:t>Requires a smart (</a:t>
            </a:r>
            <a:r>
              <a:rPr lang="en-US" dirty="0" err="1" smtClean="0"/>
              <a:t>ish</a:t>
            </a:r>
            <a:r>
              <a:rPr lang="en-US" dirty="0" smtClean="0"/>
              <a:t>) card with a PIN</a:t>
            </a:r>
          </a:p>
          <a:p>
            <a:r>
              <a:rPr lang="en-US" dirty="0" smtClean="0"/>
              <a:t>No purchases can be made without both</a:t>
            </a:r>
          </a:p>
          <a:p>
            <a:pPr lvl="1"/>
            <a:r>
              <a:rPr lang="en-US" dirty="0" smtClean="0"/>
              <a:t>Maybe a password has never been enough</a:t>
            </a:r>
          </a:p>
          <a:p>
            <a:r>
              <a:rPr lang="en-US" dirty="0" smtClean="0"/>
              <a:t>Starting 10/2012, vendors are </a:t>
            </a:r>
            <a:r>
              <a:rPr lang="en-US" b="1" dirty="0" smtClean="0">
                <a:solidFill>
                  <a:srgbClr val="00B0F0"/>
                </a:solidFill>
              </a:rPr>
              <a:t>exempt from validating PCI DSS (!!!) </a:t>
            </a:r>
            <a:r>
              <a:rPr lang="en-US" dirty="0" smtClean="0"/>
              <a:t>if with 75% of their purchases from EMV</a:t>
            </a:r>
          </a:p>
          <a:p>
            <a:r>
              <a:rPr lang="en-US" dirty="0" smtClean="0"/>
              <a:t>Starting 10/2017, fuel vendors use this, or liability is transferred to their bank!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Dissent from PCI DSS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4419600" y="2174874"/>
            <a:ext cx="3657600" cy="46831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DSS </a:t>
            </a:r>
            <a:r>
              <a:rPr lang="en-US" dirty="0"/>
              <a:t>Never took off</a:t>
            </a:r>
          </a:p>
          <a:p>
            <a:pPr lvl="1"/>
            <a:r>
              <a:rPr lang="en-US" dirty="0"/>
              <a:t>67% never comply</a:t>
            </a:r>
          </a:p>
          <a:p>
            <a:r>
              <a:rPr lang="en-US" dirty="0"/>
              <a:t>Since 2009, </a:t>
            </a:r>
            <a:r>
              <a:rPr lang="en-US" dirty="0" smtClean="0"/>
              <a:t>credit </a:t>
            </a:r>
            <a:r>
              <a:rPr lang="en-US" dirty="0"/>
              <a:t>card fraud </a:t>
            </a:r>
            <a:r>
              <a:rPr lang="en-US" dirty="0" smtClean="0"/>
              <a:t>is +62</a:t>
            </a:r>
            <a:r>
              <a:rPr lang="en-US" dirty="0"/>
              <a:t>%. </a:t>
            </a:r>
            <a:endParaRPr lang="en-US" dirty="0" smtClean="0"/>
          </a:p>
          <a:p>
            <a:r>
              <a:rPr lang="en-US" dirty="0" smtClean="0"/>
              <a:t>Andrea </a:t>
            </a:r>
            <a:r>
              <a:rPr lang="en-US" dirty="0" err="1"/>
              <a:t>Barisani</a:t>
            </a:r>
            <a:r>
              <a:rPr lang="en-US" dirty="0"/>
              <a:t> of Inverse Path </a:t>
            </a:r>
            <a:r>
              <a:rPr lang="en-US" dirty="0" smtClean="0"/>
              <a:t>showed how “Tamper Proof” </a:t>
            </a:r>
            <a:r>
              <a:rPr lang="en-US" dirty="0"/>
              <a:t>EMV </a:t>
            </a:r>
            <a:r>
              <a:rPr lang="en-US" dirty="0" smtClean="0"/>
              <a:t>cards can be hacked</a:t>
            </a:r>
          </a:p>
          <a:p>
            <a:pPr lvl="1"/>
            <a:r>
              <a:rPr lang="en-US" dirty="0" smtClean="0"/>
              <a:t>From a chip-skimmer found in the wild</a:t>
            </a:r>
          </a:p>
          <a:p>
            <a:pPr lvl="1"/>
            <a:r>
              <a:rPr lang="en-US" dirty="0" smtClean="0"/>
              <a:t>Blocked by Netherlands upgrade</a:t>
            </a:r>
          </a:p>
          <a:p>
            <a:r>
              <a:rPr lang="en-US" dirty="0" smtClean="0"/>
              <a:t>Hacked entities are “retroactively” denied DSS compliance</a:t>
            </a:r>
          </a:p>
          <a:p>
            <a:r>
              <a:rPr lang="en-US" dirty="0"/>
              <a:t>PCI is designed to push nearly all risks and costs onto merchants and their banks through a series of </a:t>
            </a:r>
            <a:r>
              <a:rPr lang="en-US" dirty="0" smtClean="0"/>
              <a:t>contracts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of PCI Compliance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One vendor is all it takes</a:t>
            </a:r>
          </a:p>
          <a:p>
            <a:pPr lvl="1"/>
            <a:r>
              <a:rPr lang="en-US" dirty="0" smtClean="0"/>
              <a:t>Several vendors, on-site staff, training, policies, etc.</a:t>
            </a:r>
          </a:p>
          <a:p>
            <a:pPr lvl="1"/>
            <a:r>
              <a:rPr lang="en-US" dirty="0" smtClean="0"/>
              <a:t>80% of the hacks are social engineering with company employees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Outsourcing makes us compliant</a:t>
            </a:r>
          </a:p>
          <a:p>
            <a:pPr lvl="1"/>
            <a:r>
              <a:rPr lang="en-US" dirty="0" smtClean="0"/>
              <a:t>But it </a:t>
            </a:r>
            <a:r>
              <a:rPr lang="en-US" b="1" dirty="0" smtClean="0">
                <a:solidFill>
                  <a:srgbClr val="C00000"/>
                </a:solidFill>
              </a:rPr>
              <a:t>does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help!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This isn’t for the “big picture” people</a:t>
            </a:r>
          </a:p>
          <a:p>
            <a:pPr lvl="1"/>
            <a:r>
              <a:rPr lang="en-US" dirty="0" smtClean="0"/>
              <a:t>Management-wide training, adherence, policy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PCI compliance means we are secure</a:t>
            </a:r>
          </a:p>
          <a:p>
            <a:pPr lvl="1"/>
            <a:r>
              <a:rPr lang="en-US" dirty="0" smtClean="0"/>
              <a:t>Can anyone say “Target”?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PCI is too much work</a:t>
            </a:r>
          </a:p>
          <a:p>
            <a:pPr lvl="1"/>
            <a:r>
              <a:rPr lang="en-US" dirty="0" smtClean="0"/>
              <a:t>Aren’t you doing it anyway?</a:t>
            </a:r>
          </a:p>
          <a:p>
            <a:pPr lvl="1"/>
            <a:r>
              <a:rPr lang="en-US" dirty="0" smtClean="0"/>
              <a:t>Shouldn’t you be doing it anyway?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/>
              <a:t>We only take a few credit cards</a:t>
            </a:r>
          </a:p>
          <a:p>
            <a:pPr lvl="1"/>
            <a:r>
              <a:rPr lang="en-US" dirty="0"/>
              <a:t>And yet your liability is </a:t>
            </a:r>
            <a:r>
              <a:rPr lang="en-US" dirty="0" smtClean="0"/>
              <a:t>unlimited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HIPPA?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Health Insurance Portability and Accountability Act (HIPAA) is federal legislation which addresses issues ranging from health insurance coverage to national standard identifiers for healthcare providers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Regulations dealing with </a:t>
            </a:r>
            <a:r>
              <a:rPr lang="en-US" sz="2400" b="1" dirty="0">
                <a:solidFill>
                  <a:srgbClr val="002060"/>
                </a:solidFill>
              </a:rPr>
              <a:t>Protected Health Information </a:t>
            </a:r>
            <a:r>
              <a:rPr lang="en-US" sz="2400" dirty="0"/>
              <a:t>or </a:t>
            </a:r>
            <a:r>
              <a:rPr lang="en-US" sz="2400" b="1" dirty="0">
                <a:solidFill>
                  <a:srgbClr val="002060"/>
                </a:solidFill>
              </a:rPr>
              <a:t>PHI</a:t>
            </a:r>
            <a:r>
              <a:rPr lang="en-US" sz="2400" dirty="0"/>
              <a:t>. </a:t>
            </a:r>
            <a:r>
              <a:rPr lang="en-US" sz="2400" dirty="0" smtClean="0"/>
              <a:t>:</a:t>
            </a:r>
          </a:p>
          <a:p>
            <a:pPr lvl="1"/>
            <a:r>
              <a:rPr lang="en-US" dirty="0" smtClean="0"/>
              <a:t>PHI privacy</a:t>
            </a:r>
          </a:p>
          <a:p>
            <a:pPr lvl="1"/>
            <a:r>
              <a:rPr lang="en-US" dirty="0" smtClean="0"/>
              <a:t>PHI security</a:t>
            </a:r>
          </a:p>
          <a:p>
            <a:r>
              <a:rPr lang="en-US" sz="2400" dirty="0"/>
              <a:t>Regulations </a:t>
            </a:r>
            <a:r>
              <a:rPr lang="en-US" sz="2400" dirty="0" smtClean="0"/>
              <a:t>that deal with civil rights</a:t>
            </a:r>
          </a:p>
          <a:p>
            <a:pPr lvl="1"/>
            <a:r>
              <a:rPr lang="en-US" dirty="0" smtClean="0"/>
              <a:t>The rights to your own health information</a:t>
            </a:r>
          </a:p>
          <a:p>
            <a:pPr lvl="1"/>
            <a:r>
              <a:rPr lang="en-US" dirty="0" smtClean="0"/>
              <a:t>The right to privacy</a:t>
            </a:r>
            <a:endParaRPr lang="en-US" dirty="0"/>
          </a:p>
          <a:p>
            <a:pPr marL="114300" indent="0">
              <a:buNone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Preventable </a:t>
            </a:r>
            <a:r>
              <a:rPr lang="en-US" dirty="0" smtClean="0"/>
              <a:t>HIPAA Breaches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5321808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en-US" b="1" dirty="0"/>
              <a:t>UCLA Health System</a:t>
            </a:r>
            <a:endParaRPr lang="en-US" b="1" dirty="0" smtClean="0"/>
          </a:p>
          <a:p>
            <a:r>
              <a:rPr lang="en-US" dirty="0" smtClean="0"/>
              <a:t>Breaches in 2005-2008</a:t>
            </a:r>
          </a:p>
          <a:p>
            <a:pPr lvl="1"/>
            <a:r>
              <a:rPr lang="en-US" dirty="0" smtClean="0"/>
              <a:t>Disgruntled employee downloaded medical records: </a:t>
            </a:r>
          </a:p>
          <a:p>
            <a:pPr lvl="2"/>
            <a:r>
              <a:rPr lang="en-US" dirty="0" err="1" smtClean="0"/>
              <a:t>DeCaprio</a:t>
            </a:r>
            <a:r>
              <a:rPr lang="en-US" dirty="0" smtClean="0"/>
              <a:t>, Barrymore, Schwarzenegger, Hanks </a:t>
            </a:r>
          </a:p>
          <a:p>
            <a:pPr lvl="2"/>
            <a:r>
              <a:rPr lang="en-US" dirty="0" smtClean="0"/>
              <a:t>Supervisors, Co-workers</a:t>
            </a:r>
          </a:p>
          <a:p>
            <a:pPr lvl="1"/>
            <a:r>
              <a:rPr lang="en-US" dirty="0" smtClean="0"/>
              <a:t>No privacy training</a:t>
            </a:r>
          </a:p>
          <a:p>
            <a:pPr lvl="1"/>
            <a:r>
              <a:rPr lang="en-US" dirty="0" smtClean="0"/>
              <a:t>No employee sanctions for bad behavior</a:t>
            </a:r>
          </a:p>
          <a:p>
            <a:pPr lvl="1"/>
            <a:r>
              <a:rPr lang="en-US" dirty="0" smtClean="0"/>
              <a:t>Limited access controls</a:t>
            </a:r>
          </a:p>
          <a:p>
            <a:r>
              <a:rPr lang="en-US" dirty="0" smtClean="0"/>
              <a:t>Fines: </a:t>
            </a:r>
            <a:r>
              <a:rPr lang="en-US" b="1" dirty="0" smtClean="0">
                <a:solidFill>
                  <a:srgbClr val="00642D"/>
                </a:solidFill>
              </a:rPr>
              <a:t>$865,500</a:t>
            </a:r>
          </a:p>
          <a:p>
            <a:r>
              <a:rPr lang="en-US" dirty="0" smtClean="0"/>
              <a:t>Simple access control and training would have stopped this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16</a:t>
            </a:fld>
            <a:endParaRPr lang="en-US"/>
          </a:p>
        </p:txBody>
      </p:sp>
      <p:pic>
        <p:nvPicPr>
          <p:cNvPr id="1039" name="Picture 15" descr="http://www.uclahealth.org/images/reagan/full/image-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47" y="1752601"/>
            <a:ext cx="4343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8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Preventable HIPAA Breaches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5321808"/>
          </a:xfrm>
        </p:spPr>
        <p:txBody>
          <a:bodyPr>
            <a:normAutofit fontScale="77500" lnSpcReduction="20000"/>
          </a:bodyPr>
          <a:lstStyle/>
          <a:p>
            <a:pPr marL="114300" indent="0" algn="ctr">
              <a:buNone/>
            </a:pPr>
            <a:r>
              <a:rPr lang="en-US" b="1" dirty="0"/>
              <a:t>Affinity Health Care</a:t>
            </a:r>
            <a:endParaRPr lang="en-US" b="1" dirty="0" smtClean="0"/>
          </a:p>
          <a:p>
            <a:r>
              <a:rPr lang="en-US" dirty="0"/>
              <a:t>Affinity Health Care </a:t>
            </a:r>
            <a:r>
              <a:rPr lang="en-US" dirty="0" smtClean="0"/>
              <a:t>sold </a:t>
            </a:r>
            <a:r>
              <a:rPr lang="en-US" dirty="0"/>
              <a:t>a </a:t>
            </a:r>
            <a:r>
              <a:rPr lang="en-US" dirty="0" smtClean="0"/>
              <a:t>printer</a:t>
            </a:r>
          </a:p>
          <a:p>
            <a:pPr lvl="1"/>
            <a:r>
              <a:rPr lang="en-US" dirty="0" smtClean="0"/>
              <a:t>Over </a:t>
            </a:r>
            <a:r>
              <a:rPr lang="en-US" dirty="0"/>
              <a:t>10,000 medical records had been “imaged” during the copying process. </a:t>
            </a:r>
            <a:endParaRPr lang="en-US" dirty="0" smtClean="0"/>
          </a:p>
          <a:p>
            <a:pPr lvl="1"/>
            <a:r>
              <a:rPr lang="en-US" dirty="0" smtClean="0"/>
              <a:t>Disk drive stored the images</a:t>
            </a:r>
          </a:p>
          <a:p>
            <a:pPr lvl="1"/>
            <a:r>
              <a:rPr lang="en-US" dirty="0" smtClean="0"/>
              <a:t>60% of Sharp survey respondents didn’t know that hard drives were in printers</a:t>
            </a:r>
          </a:p>
          <a:p>
            <a:r>
              <a:rPr lang="en-US" dirty="0"/>
              <a:t>334,000 individuals were </a:t>
            </a:r>
            <a:r>
              <a:rPr lang="en-US" dirty="0" smtClean="0"/>
              <a:t>affected</a:t>
            </a:r>
          </a:p>
          <a:p>
            <a:r>
              <a:rPr lang="en-US" dirty="0" smtClean="0"/>
              <a:t>Fined </a:t>
            </a:r>
            <a:r>
              <a:rPr lang="en-US" b="1" dirty="0" smtClean="0">
                <a:solidFill>
                  <a:srgbClr val="00642D"/>
                </a:solidFill>
              </a:rPr>
              <a:t>$1.2 Million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!!!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Procedures to remove or erase hard drives would have resolved this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17</a:t>
            </a:fld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3792160" cy="3279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Preventable </a:t>
            </a:r>
            <a:r>
              <a:rPr lang="en-US" dirty="0" smtClean="0"/>
              <a:t>HIPAA Breaches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5093208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b="1" dirty="0" smtClean="0"/>
              <a:t>Phoenix </a:t>
            </a:r>
            <a:r>
              <a:rPr lang="en-US" b="1" dirty="0"/>
              <a:t>Cardiac </a:t>
            </a:r>
            <a:r>
              <a:rPr lang="en-US" b="1" dirty="0" smtClean="0"/>
              <a:t>Surgery</a:t>
            </a:r>
          </a:p>
          <a:p>
            <a:r>
              <a:rPr lang="en-US" dirty="0" smtClean="0"/>
              <a:t>In 2012, doctors used an Internet-based calendar </a:t>
            </a:r>
            <a:r>
              <a:rPr lang="en-US" dirty="0"/>
              <a:t>to list patient surgical appointments </a:t>
            </a:r>
            <a:endParaRPr lang="en-US" dirty="0" smtClean="0"/>
          </a:p>
          <a:p>
            <a:pPr lvl="1"/>
            <a:r>
              <a:rPr lang="en-US" dirty="0" smtClean="0"/>
              <a:t>Easily </a:t>
            </a:r>
            <a:r>
              <a:rPr lang="en-US" dirty="0"/>
              <a:t>accessed </a:t>
            </a:r>
            <a:endParaRPr lang="en-US" dirty="0" smtClean="0"/>
          </a:p>
          <a:p>
            <a:pPr lvl="1"/>
            <a:r>
              <a:rPr lang="en-US" dirty="0" smtClean="0"/>
              <a:t>Paid </a:t>
            </a:r>
            <a:r>
              <a:rPr lang="en-US" dirty="0"/>
              <a:t>a </a:t>
            </a:r>
            <a:r>
              <a:rPr lang="en-US" b="1" dirty="0" smtClean="0">
                <a:solidFill>
                  <a:srgbClr val="00642D"/>
                </a:solidFill>
              </a:rPr>
              <a:t>$100,000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fine</a:t>
            </a:r>
          </a:p>
          <a:p>
            <a:r>
              <a:rPr lang="en-US" dirty="0" smtClean="0"/>
              <a:t>Training and awareness would have stopped this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http://www.phoenixcardiacsurgery.com/images/surgeon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89212"/>
            <a:ext cx="3581400" cy="4234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Preventable HIPAA Breaches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114800" cy="5162490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1800" b="1" dirty="0" err="1"/>
              <a:t>Cignet</a:t>
            </a:r>
            <a:r>
              <a:rPr lang="en-US" sz="1800" b="1" dirty="0"/>
              <a:t> </a:t>
            </a:r>
            <a:r>
              <a:rPr lang="en-US" sz="1800" b="1" dirty="0" smtClean="0"/>
              <a:t>Health of Maryland</a:t>
            </a:r>
          </a:p>
          <a:p>
            <a:r>
              <a:rPr lang="en-US" sz="2000" b="1" dirty="0" smtClean="0">
                <a:solidFill>
                  <a:srgbClr val="00642D"/>
                </a:solidFill>
              </a:rPr>
              <a:t>$1.3 Million </a:t>
            </a:r>
            <a:r>
              <a:rPr lang="en-US" sz="2000" dirty="0" smtClean="0"/>
              <a:t>fine for not providing 41 patients with their health recs.</a:t>
            </a:r>
          </a:p>
          <a:p>
            <a:r>
              <a:rPr lang="en-US" sz="2000" dirty="0" smtClean="0"/>
              <a:t>It was raised to </a:t>
            </a:r>
            <a:r>
              <a:rPr lang="en-US" sz="2000" b="1" dirty="0" smtClean="0">
                <a:solidFill>
                  <a:srgbClr val="00642D"/>
                </a:solidFill>
              </a:rPr>
              <a:t>$4.3 million</a:t>
            </a:r>
            <a:r>
              <a:rPr lang="en-US" sz="2000" dirty="0" smtClean="0">
                <a:solidFill>
                  <a:srgbClr val="00642D"/>
                </a:solidFill>
              </a:rPr>
              <a:t> </a:t>
            </a:r>
            <a:r>
              <a:rPr lang="en-US" sz="2000" dirty="0" smtClean="0"/>
              <a:t>because (allegedly)</a:t>
            </a:r>
          </a:p>
          <a:p>
            <a:pPr lvl="1"/>
            <a:r>
              <a:rPr lang="en-US" sz="1800" dirty="0" err="1"/>
              <a:t>Cignet</a:t>
            </a:r>
            <a:r>
              <a:rPr lang="en-US" sz="1800" dirty="0"/>
              <a:t> </a:t>
            </a:r>
            <a:r>
              <a:rPr lang="en-US" sz="1800" dirty="0" smtClean="0"/>
              <a:t>ignored HHS’s Office of Civil Rights to </a:t>
            </a:r>
            <a:r>
              <a:rPr lang="en-US" sz="1800" dirty="0"/>
              <a:t>produce </a:t>
            </a:r>
            <a:r>
              <a:rPr lang="en-US" sz="1800" dirty="0" smtClean="0"/>
              <a:t>records.</a:t>
            </a:r>
          </a:p>
          <a:p>
            <a:pPr lvl="1"/>
            <a:r>
              <a:rPr lang="en-US" sz="1800" dirty="0" err="1" smtClean="0"/>
              <a:t>Cignet</a:t>
            </a:r>
            <a:r>
              <a:rPr lang="en-US" sz="1800" dirty="0" smtClean="0"/>
              <a:t> made no attempt to resolve the issue with the 41 patients.</a:t>
            </a:r>
          </a:p>
          <a:p>
            <a:pPr lvl="1"/>
            <a:r>
              <a:rPr lang="en-US" sz="1800" dirty="0" smtClean="0"/>
              <a:t>A court said that allegations make this an instance of </a:t>
            </a:r>
            <a:r>
              <a:rPr lang="en-US" sz="1800" b="1" dirty="0" smtClean="0">
                <a:solidFill>
                  <a:srgbClr val="7030A0"/>
                </a:solidFill>
              </a:rPr>
              <a:t>willful neglect</a:t>
            </a:r>
            <a:r>
              <a:rPr lang="en-US" sz="1800" dirty="0" smtClean="0"/>
              <a:t> to comply with HIPAA’s privacy rule</a:t>
            </a:r>
            <a:endParaRPr lang="en-US" sz="1800" b="1" dirty="0" smtClean="0">
              <a:solidFill>
                <a:srgbClr val="7030A0"/>
              </a:solidFill>
            </a:endParaRPr>
          </a:p>
          <a:p>
            <a:pPr lvl="1"/>
            <a:r>
              <a:rPr lang="en-US" sz="1800" dirty="0" smtClean="0"/>
              <a:t>Added </a:t>
            </a:r>
            <a:r>
              <a:rPr lang="en-US" sz="1800" b="1" dirty="0" smtClean="0">
                <a:solidFill>
                  <a:srgbClr val="00642D"/>
                </a:solidFill>
              </a:rPr>
              <a:t>$3 </a:t>
            </a:r>
            <a:r>
              <a:rPr lang="en-US" sz="1800" b="1" dirty="0">
                <a:solidFill>
                  <a:srgbClr val="00642D"/>
                </a:solidFill>
              </a:rPr>
              <a:t>Million </a:t>
            </a:r>
            <a:r>
              <a:rPr lang="en-US" sz="1800" dirty="0" smtClean="0"/>
              <a:t>to the fine (</a:t>
            </a:r>
            <a:r>
              <a:rPr lang="en-US" sz="1800" b="1" dirty="0" smtClean="0">
                <a:solidFill>
                  <a:srgbClr val="FF0000"/>
                </a:solidFill>
              </a:rPr>
              <a:t>!!!</a:t>
            </a:r>
            <a:r>
              <a:rPr lang="en-US" sz="1800" dirty="0" smtClean="0"/>
              <a:t>)</a:t>
            </a:r>
            <a:endParaRPr lang="en-US" sz="1600" dirty="0"/>
          </a:p>
          <a:p>
            <a:r>
              <a:rPr lang="en-US" sz="2000" dirty="0" smtClean="0"/>
              <a:t>Procedures needed to:</a:t>
            </a:r>
          </a:p>
          <a:p>
            <a:pPr lvl="1"/>
            <a:r>
              <a:rPr lang="en-US" sz="1800" dirty="0"/>
              <a:t>Q</a:t>
            </a:r>
            <a:r>
              <a:rPr lang="en-US" sz="1800" dirty="0" smtClean="0"/>
              <a:t>uickly respond to record requests</a:t>
            </a:r>
          </a:p>
          <a:p>
            <a:pPr lvl="1"/>
            <a:r>
              <a:rPr lang="en-US" sz="1800" dirty="0" smtClean="0"/>
              <a:t>Cooperate with authorities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From </a:t>
            </a:r>
            <a:r>
              <a:rPr lang="en-US" sz="1400" dirty="0">
                <a:hlinkClick r:id="rId2"/>
              </a:rPr>
              <a:t>http://www.healthleadersmedia.com/content/TEC-262931/Cignet-Health-Fined-43M-for-HIPPA-Violations</a:t>
            </a:r>
            <a:r>
              <a:rPr lang="en-US" sz="16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endParaRPr lang="en-US" sz="20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098" name="Picture 2" descr="http://www.hipaasolutions.org/images/78_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02631"/>
            <a:ext cx="3657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Compliance that Drives </a:t>
            </a:r>
            <a:br>
              <a:rPr lang="en-US" dirty="0" smtClean="0"/>
            </a:br>
            <a:r>
              <a:rPr lang="en-US" dirty="0" smtClean="0"/>
              <a:t>Information Systems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5257800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Government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en-US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SzPct val="142000"/>
              <a:buBlip>
                <a:blip r:embed="rId3"/>
              </a:buBlip>
            </a:pPr>
            <a:r>
              <a:rPr lang="en-US" sz="3800" dirty="0" smtClean="0"/>
              <a:t> Health Insurance Portability and Accountability Act (HIPAA</a:t>
            </a:r>
            <a:r>
              <a:rPr lang="en-US" sz="3800" dirty="0" smtClean="0"/>
              <a:t>)</a:t>
            </a:r>
          </a:p>
          <a:p>
            <a:pPr marL="411480" lvl="1" indent="0">
              <a:buSzPct val="142000"/>
              <a:buNone/>
            </a:pPr>
            <a:endParaRPr lang="en-US" sz="3800" dirty="0" smtClean="0"/>
          </a:p>
          <a:p>
            <a:pPr lvl="1">
              <a:buSzPct val="142000"/>
              <a:buBlip>
                <a:blip r:embed="rId3"/>
              </a:buBlip>
            </a:pPr>
            <a:r>
              <a:rPr lang="en-US" sz="3800" dirty="0" smtClean="0"/>
              <a:t>Sarbanes-Oxley</a:t>
            </a:r>
            <a:endParaRPr lang="en-US" sz="3800" dirty="0" smtClean="0"/>
          </a:p>
          <a:p>
            <a:pPr marL="411480" lvl="1" indent="0">
              <a:buSzPct val="142000"/>
              <a:buNone/>
            </a:pPr>
            <a:endParaRPr lang="en-US" sz="3800" dirty="0" smtClean="0"/>
          </a:p>
          <a:p>
            <a:pPr>
              <a:buBlip>
                <a:blip r:embed="rId4"/>
              </a:buBlip>
            </a:pP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Industry</a:t>
            </a:r>
          </a:p>
          <a:p>
            <a:pPr lvl="1">
              <a:buBlip>
                <a:blip r:embed="rId5"/>
              </a:buBlip>
            </a:pPr>
            <a:r>
              <a:rPr lang="en-US" sz="3800" dirty="0" smtClean="0"/>
              <a:t> </a:t>
            </a:r>
            <a:r>
              <a:rPr lang="en-US" sz="3800" dirty="0" smtClean="0"/>
              <a:t>Credit cards and PCI</a:t>
            </a:r>
          </a:p>
          <a:p>
            <a:pPr marL="457200" lvl="1" indent="0">
              <a:buNone/>
            </a:pPr>
            <a:endParaRPr lang="en-US" sz="3800" dirty="0" smtClean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38800"/>
            <a:ext cx="548640" cy="396240"/>
          </a:xfrm>
        </p:spPr>
        <p:txBody>
          <a:bodyPr/>
          <a:lstStyle/>
          <a:p>
            <a:fld id="{14588EA6-5037-4FF4-BF60-EFA4A81AC8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Federal Penalties Are Imposed if You Violate HIPAA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 algn="ctr">
              <a:buNone/>
            </a:pPr>
            <a:r>
              <a:rPr lang="en-US" b="1" dirty="0" smtClean="0"/>
              <a:t>Four Tiers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3005CD"/>
                </a:solidFill>
              </a:rPr>
              <a:t>Tier A</a:t>
            </a:r>
            <a:r>
              <a:rPr lang="en-US" sz="2400" dirty="0">
                <a:solidFill>
                  <a:srgbClr val="3005CD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smtClean="0"/>
              <a:t>Unintentional &amp; would </a:t>
            </a:r>
            <a:r>
              <a:rPr lang="en-US" sz="2400" dirty="0"/>
              <a:t>have handled differently: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000" dirty="0" smtClean="0"/>
              <a:t>Min per </a:t>
            </a:r>
            <a:r>
              <a:rPr lang="en-US" sz="2000" dirty="0"/>
              <a:t>violation: </a:t>
            </a:r>
            <a:r>
              <a:rPr lang="en-US" sz="2000" b="1" dirty="0">
                <a:solidFill>
                  <a:srgbClr val="00642D"/>
                </a:solidFill>
              </a:rPr>
              <a:t>$</a:t>
            </a:r>
            <a:r>
              <a:rPr lang="en-US" sz="2000" b="1" dirty="0" smtClean="0">
                <a:solidFill>
                  <a:srgbClr val="00642D"/>
                </a:solidFill>
              </a:rPr>
              <a:t>100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000" dirty="0" smtClean="0"/>
              <a:t>Max per year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00642D"/>
                </a:solidFill>
              </a:rPr>
              <a:t>$25,000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3005CD"/>
                </a:solidFill>
              </a:rPr>
              <a:t>Tier B</a:t>
            </a:r>
            <a:r>
              <a:rPr lang="en-US" sz="2400" dirty="0">
                <a:solidFill>
                  <a:srgbClr val="3005CD"/>
                </a:solidFill>
              </a:rPr>
              <a:t>:</a:t>
            </a:r>
            <a:r>
              <a:rPr lang="en-US" sz="2400" dirty="0"/>
              <a:t>  Violations due to reasonable cause, but not willful neglect: 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000" dirty="0" smtClean="0"/>
              <a:t>Min per </a:t>
            </a:r>
            <a:r>
              <a:rPr lang="en-US" sz="2000" dirty="0"/>
              <a:t>violation: </a:t>
            </a:r>
            <a:r>
              <a:rPr lang="en-US" sz="2000" b="1" dirty="0">
                <a:solidFill>
                  <a:srgbClr val="00642D"/>
                </a:solidFill>
              </a:rPr>
              <a:t>$</a:t>
            </a:r>
            <a:r>
              <a:rPr lang="en-US" sz="2000" b="1" dirty="0" smtClean="0">
                <a:solidFill>
                  <a:srgbClr val="00642D"/>
                </a:solidFill>
              </a:rPr>
              <a:t>1,000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000" dirty="0" smtClean="0"/>
              <a:t>Max per year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00642D"/>
                </a:solidFill>
              </a:rPr>
              <a:t>$50,000  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3005CD"/>
                </a:solidFill>
              </a:rPr>
              <a:t>Tier C</a:t>
            </a:r>
            <a:r>
              <a:rPr lang="en-US" sz="2400" dirty="0">
                <a:solidFill>
                  <a:srgbClr val="3005CD"/>
                </a:solidFill>
              </a:rPr>
              <a:t>:</a:t>
            </a:r>
            <a:r>
              <a:rPr lang="en-US" sz="2400" dirty="0"/>
              <a:t>  </a:t>
            </a:r>
            <a:r>
              <a:rPr lang="en-US" sz="2400" b="1" dirty="0" smtClean="0">
                <a:solidFill>
                  <a:srgbClr val="7030A0"/>
                </a:solidFill>
              </a:rPr>
              <a:t>Willful </a:t>
            </a:r>
            <a:r>
              <a:rPr lang="en-US" sz="2400" b="1" dirty="0">
                <a:solidFill>
                  <a:srgbClr val="7030A0"/>
                </a:solidFill>
              </a:rPr>
              <a:t>neglect </a:t>
            </a:r>
            <a:r>
              <a:rPr lang="en-US" sz="2400" dirty="0"/>
              <a:t>that organization corrected: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000" dirty="0" smtClean="0"/>
              <a:t>Min </a:t>
            </a:r>
            <a:r>
              <a:rPr lang="en-US" sz="2000" dirty="0"/>
              <a:t>per violation: </a:t>
            </a:r>
            <a:r>
              <a:rPr lang="en-US" sz="2000" b="1" dirty="0">
                <a:solidFill>
                  <a:srgbClr val="00642D"/>
                </a:solidFill>
              </a:rPr>
              <a:t>$</a:t>
            </a:r>
            <a:r>
              <a:rPr lang="en-US" sz="2000" b="1" dirty="0" smtClean="0">
                <a:solidFill>
                  <a:srgbClr val="00642D"/>
                </a:solidFill>
              </a:rPr>
              <a:t>10,000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000" dirty="0" smtClean="0"/>
              <a:t>Max per year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00642D"/>
                </a:solidFill>
              </a:rPr>
              <a:t>$250,000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3005CD"/>
                </a:solidFill>
              </a:rPr>
              <a:t>Tier D</a:t>
            </a:r>
            <a:r>
              <a:rPr lang="en-US" sz="2400" dirty="0">
                <a:solidFill>
                  <a:srgbClr val="3005CD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Willful </a:t>
            </a:r>
            <a:r>
              <a:rPr lang="en-US" sz="2400" b="1" dirty="0">
                <a:solidFill>
                  <a:srgbClr val="7030A0"/>
                </a:solidFill>
              </a:rPr>
              <a:t>neglect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that organization did </a:t>
            </a:r>
            <a:r>
              <a:rPr lang="en-US" sz="2400" b="1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correct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100" dirty="0" smtClean="0"/>
              <a:t>Min per </a:t>
            </a:r>
            <a:r>
              <a:rPr lang="en-US" sz="2100" dirty="0"/>
              <a:t>violation: </a:t>
            </a:r>
            <a:r>
              <a:rPr lang="en-US" sz="2100" b="1" dirty="0">
                <a:solidFill>
                  <a:srgbClr val="00642D"/>
                </a:solidFill>
              </a:rPr>
              <a:t>$</a:t>
            </a:r>
            <a:r>
              <a:rPr lang="en-US" sz="2100" b="1" dirty="0" smtClean="0">
                <a:solidFill>
                  <a:srgbClr val="00642D"/>
                </a:solidFill>
              </a:rPr>
              <a:t>50,000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100" dirty="0" smtClean="0"/>
              <a:t>Max per year</a:t>
            </a:r>
            <a:r>
              <a:rPr lang="en-US" sz="2100" dirty="0"/>
              <a:t>: </a:t>
            </a:r>
            <a:r>
              <a:rPr lang="en-US" sz="2100" b="1" dirty="0">
                <a:solidFill>
                  <a:srgbClr val="00642D"/>
                </a:solidFill>
              </a:rPr>
              <a:t>$1.5 </a:t>
            </a:r>
            <a:r>
              <a:rPr lang="en-US" sz="2100" b="1" dirty="0" smtClean="0">
                <a:solidFill>
                  <a:srgbClr val="00642D"/>
                </a:solidFill>
              </a:rPr>
              <a:t>Million</a:t>
            </a:r>
            <a:endParaRPr lang="en-US" b="1" dirty="0" smtClean="0">
              <a:solidFill>
                <a:srgbClr val="00642D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114300" indent="0" algn="ctr">
              <a:buNone/>
            </a:pPr>
            <a:r>
              <a:rPr lang="en-US" b="1" dirty="0" smtClean="0"/>
              <a:t>The Fed Jurisdiction</a:t>
            </a:r>
          </a:p>
          <a:p>
            <a:pPr marL="342900" lvl="1" indent="-342900">
              <a:lnSpc>
                <a:spcPct val="80000"/>
              </a:lnSpc>
              <a:defRPr/>
            </a:pPr>
            <a:r>
              <a:rPr lang="en-US" dirty="0"/>
              <a:t>HHS </a:t>
            </a:r>
            <a:r>
              <a:rPr lang="en-US" b="1" dirty="0" smtClean="0">
                <a:solidFill>
                  <a:srgbClr val="C00000"/>
                </a:solidFill>
              </a:rPr>
              <a:t>required</a:t>
            </a:r>
            <a:r>
              <a:rPr lang="en-US" dirty="0" smtClean="0"/>
              <a:t> </a:t>
            </a:r>
            <a:r>
              <a:rPr lang="en-US" dirty="0"/>
              <a:t>to investigate and impose civil penalties where violations are due to </a:t>
            </a:r>
            <a:r>
              <a:rPr lang="en-US" b="1" dirty="0">
                <a:solidFill>
                  <a:srgbClr val="7030A0"/>
                </a:solidFill>
              </a:rPr>
              <a:t>willful neglect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342900" lvl="1" indent="-342900">
              <a:lnSpc>
                <a:spcPct val="80000"/>
              </a:lnSpc>
              <a:defRPr/>
            </a:pPr>
            <a:r>
              <a:rPr lang="en-US" dirty="0"/>
              <a:t>Feds have </a:t>
            </a:r>
            <a:r>
              <a:rPr lang="en-US" b="1" dirty="0">
                <a:solidFill>
                  <a:srgbClr val="00B0F0"/>
                </a:solidFill>
              </a:rPr>
              <a:t>6 </a:t>
            </a:r>
            <a:r>
              <a:rPr lang="en-US" b="1" dirty="0" smtClean="0">
                <a:solidFill>
                  <a:srgbClr val="00B0F0"/>
                </a:solidFill>
              </a:rPr>
              <a:t>years </a:t>
            </a:r>
            <a:r>
              <a:rPr lang="en-US" dirty="0" smtClean="0"/>
              <a:t>to </a:t>
            </a:r>
            <a:r>
              <a:rPr lang="en-US" dirty="0"/>
              <a:t>initiate civil penalty action</a:t>
            </a:r>
          </a:p>
          <a:p>
            <a:pPr marL="342900" lvl="1" indent="-342900">
              <a:lnSpc>
                <a:spcPct val="80000"/>
              </a:lnSpc>
              <a:defRPr/>
            </a:pPr>
            <a:r>
              <a:rPr lang="en-US" dirty="0"/>
              <a:t>State attorneys general can pursue civil cases against </a:t>
            </a:r>
            <a:r>
              <a:rPr lang="en-US" dirty="0" smtClean="0"/>
              <a:t>HIPPA violators</a:t>
            </a:r>
            <a:endParaRPr lang="en-US" dirty="0"/>
          </a:p>
          <a:p>
            <a:pPr marL="342900" lvl="1" indent="-342900">
              <a:lnSpc>
                <a:spcPct val="80000"/>
              </a:lnSpc>
              <a:defRPr/>
            </a:pPr>
            <a:r>
              <a:rPr lang="en-US" dirty="0"/>
              <a:t>Civil </a:t>
            </a:r>
            <a:r>
              <a:rPr lang="en-US" dirty="0" smtClean="0"/>
              <a:t>penalties </a:t>
            </a:r>
            <a:r>
              <a:rPr lang="en-US" dirty="0"/>
              <a:t>now apply to </a:t>
            </a:r>
            <a:r>
              <a:rPr lang="en-US" b="1" dirty="0" smtClean="0">
                <a:solidFill>
                  <a:srgbClr val="002060"/>
                </a:solidFill>
              </a:rPr>
              <a:t>business associates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Each person named can be considered a separate violation!!! 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So can business associates (like a hosting company, for instance)!!!</a:t>
            </a:r>
            <a:endParaRPr lang="en-US" sz="20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 Violations by Year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579682" cy="455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For spanning violations, the date of the last violation is used.</a:t>
            </a:r>
          </a:p>
          <a:p>
            <a:pPr algn="ctr"/>
            <a:r>
              <a:rPr lang="en-US" sz="2000" b="1" dirty="0">
                <a:solidFill>
                  <a:schemeClr val="tx1">
                    <a:lumMod val="10000"/>
                    <a:lumOff val="90000"/>
                  </a:schemeClr>
                </a:solidFill>
              </a:rPr>
              <a:t>From </a:t>
            </a:r>
            <a:r>
              <a:rPr lang="en-US" sz="1600" b="1" dirty="0">
                <a:solidFill>
                  <a:schemeClr val="tx1">
                    <a:lumMod val="10000"/>
                    <a:lumOff val="90000"/>
                  </a:schemeClr>
                </a:solidFill>
                <a:hlinkClick r:id="rId3"/>
              </a:rPr>
              <a:t>http://</a:t>
            </a:r>
            <a:r>
              <a:rPr lang="en-US" sz="1600" b="1" dirty="0" smtClean="0">
                <a:solidFill>
                  <a:schemeClr val="tx1">
                    <a:lumMod val="10000"/>
                    <a:lumOff val="90000"/>
                  </a:schemeClr>
                </a:solidFill>
                <a:hlinkClick r:id="rId3"/>
              </a:rPr>
              <a:t>www.hhs.gov/ocr/privacy/hipaa/administrative/breachnotificationrule/breachtool.html</a:t>
            </a:r>
            <a:r>
              <a:rPr lang="en-US" sz="16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 </a:t>
            </a:r>
            <a:endParaRPr lang="en-US" sz="20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 Violations by Type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22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76400"/>
            <a:ext cx="7833752" cy="470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 Violations by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23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5" y="1713230"/>
            <a:ext cx="7808285" cy="468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3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First Enron </a:t>
            </a:r>
            <a:r>
              <a:rPr lang="en-US" sz="2000" dirty="0" smtClean="0"/>
              <a:t>(</a:t>
            </a:r>
            <a:r>
              <a:rPr lang="en-US" sz="2000" i="1" dirty="0" smtClean="0"/>
              <a:t>and Tyco, and WorldCom, and Adelphia, and Anderson</a:t>
            </a:r>
            <a:r>
              <a:rPr lang="en-US" sz="2000" i="1" dirty="0"/>
              <a:t>,  and </a:t>
            </a:r>
            <a:r>
              <a:rPr lang="en-US" sz="2000" i="1" dirty="0" smtClean="0"/>
              <a:t>Peregrine, and …)</a:t>
            </a:r>
            <a:r>
              <a:rPr lang="en-US" sz="3600" dirty="0" smtClean="0"/>
              <a:t> Then SOX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24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Rampant fraud, misrepresentation, etc., within a few firms and (a single?) account auditing firm(s?) as well led to </a:t>
            </a:r>
            <a:r>
              <a:rPr lang="en-US" b="1" dirty="0" smtClean="0">
                <a:solidFill>
                  <a:srgbClr val="0070C0"/>
                </a:solidFill>
              </a:rPr>
              <a:t>SOX</a:t>
            </a:r>
          </a:p>
          <a:p>
            <a:r>
              <a:rPr lang="en-US" dirty="0" smtClean="0"/>
              <a:t>Sarbanes-Oxley, A.K.A., SOX, is </a:t>
            </a:r>
            <a:r>
              <a:rPr lang="en-US" dirty="0"/>
              <a:t>named after </a:t>
            </a:r>
            <a:r>
              <a:rPr lang="en-US" dirty="0" smtClean="0"/>
              <a:t>congressional sponsors </a:t>
            </a:r>
          </a:p>
          <a:p>
            <a:pPr lvl="1"/>
            <a:r>
              <a:rPr lang="en-US" dirty="0" smtClean="0"/>
              <a:t>U.S</a:t>
            </a:r>
            <a:r>
              <a:rPr lang="en-US" dirty="0"/>
              <a:t>. Senator Paul Sarbanes (D-MD) </a:t>
            </a:r>
            <a:endParaRPr lang="en-US" dirty="0" smtClean="0"/>
          </a:p>
          <a:p>
            <a:pPr lvl="1"/>
            <a:r>
              <a:rPr lang="en-US" dirty="0" smtClean="0"/>
              <a:t>U.S</a:t>
            </a:r>
            <a:r>
              <a:rPr lang="en-US" dirty="0"/>
              <a:t>. Representative Michael G. Oxley (R-OH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Top </a:t>
            </a:r>
            <a:r>
              <a:rPr lang="en-US" dirty="0"/>
              <a:t>management must now individually certify the accuracy of financial information. </a:t>
            </a:r>
            <a:endParaRPr lang="en-US" dirty="0" smtClean="0"/>
          </a:p>
          <a:p>
            <a:r>
              <a:rPr lang="en-US" dirty="0" smtClean="0"/>
              <a:t>Penalties </a:t>
            </a:r>
            <a:r>
              <a:rPr lang="en-US" dirty="0"/>
              <a:t>for fraudulent financial activity are much more severe. </a:t>
            </a:r>
            <a:endParaRPr lang="en-US" dirty="0" smtClean="0"/>
          </a:p>
          <a:p>
            <a:r>
              <a:rPr lang="en-US" dirty="0" smtClean="0"/>
              <a:t>Auditors are no longer allowed to have other contractual agreements with auditing client</a:t>
            </a:r>
          </a:p>
          <a:p>
            <a:r>
              <a:rPr lang="en-US" dirty="0" smtClean="0"/>
              <a:t>Increased </a:t>
            </a:r>
            <a:r>
              <a:rPr lang="en-US" dirty="0"/>
              <a:t>the oversight role of boards of directors.</a:t>
            </a:r>
          </a:p>
        </p:txBody>
      </p:sp>
    </p:spTree>
    <p:extLst>
      <p:ext uri="{BB962C8B-B14F-4D97-AF65-F5344CB8AC3E}">
        <p14:creationId xmlns:p14="http://schemas.microsoft.com/office/powerpoint/2010/main" val="4763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Major Elements of SOX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9408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Title I – Public Company Accounting Oversight Board (PCAOB)</a:t>
            </a:r>
          </a:p>
          <a:p>
            <a:r>
              <a:rPr lang="en-US" dirty="0"/>
              <a:t>Title </a:t>
            </a:r>
            <a:r>
              <a:rPr lang="en-US" dirty="0" smtClean="0"/>
              <a:t>II </a:t>
            </a:r>
            <a:r>
              <a:rPr lang="en-US" dirty="0"/>
              <a:t>– Auditor Independence</a:t>
            </a:r>
          </a:p>
          <a:p>
            <a:r>
              <a:rPr lang="en-US" dirty="0"/>
              <a:t>Title </a:t>
            </a:r>
            <a:r>
              <a:rPr lang="en-US" dirty="0" smtClean="0"/>
              <a:t>III </a:t>
            </a:r>
            <a:r>
              <a:rPr lang="en-US" dirty="0"/>
              <a:t>– </a:t>
            </a:r>
            <a:r>
              <a:rPr lang="en-US" dirty="0" smtClean="0"/>
              <a:t>Corporate Responsibility (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Civil penalties defined</a:t>
            </a:r>
            <a:endParaRPr lang="en-US" dirty="0"/>
          </a:p>
          <a:p>
            <a:r>
              <a:rPr lang="en-US" dirty="0"/>
              <a:t>Title </a:t>
            </a:r>
            <a:r>
              <a:rPr lang="en-US" dirty="0" smtClean="0"/>
              <a:t>IV </a:t>
            </a:r>
            <a:r>
              <a:rPr lang="en-US" dirty="0"/>
              <a:t>– Enhanced Financial Disclosures</a:t>
            </a:r>
          </a:p>
          <a:p>
            <a:r>
              <a:rPr lang="en-US" dirty="0"/>
              <a:t>Title </a:t>
            </a:r>
            <a:r>
              <a:rPr lang="en-US" dirty="0" smtClean="0"/>
              <a:t>V </a:t>
            </a:r>
            <a:r>
              <a:rPr lang="en-US" dirty="0"/>
              <a:t>– Analyst Conflicts of Interest</a:t>
            </a:r>
          </a:p>
          <a:p>
            <a:r>
              <a:rPr lang="en-US" dirty="0"/>
              <a:t>Title </a:t>
            </a:r>
            <a:r>
              <a:rPr lang="en-US" dirty="0" smtClean="0"/>
              <a:t>VI </a:t>
            </a:r>
            <a:r>
              <a:rPr lang="en-US" dirty="0"/>
              <a:t>– Commission Resources and </a:t>
            </a:r>
            <a:r>
              <a:rPr lang="en-US" dirty="0" smtClean="0"/>
              <a:t>Authority</a:t>
            </a:r>
          </a:p>
          <a:p>
            <a:r>
              <a:rPr lang="en-US" dirty="0"/>
              <a:t>Title VII – SEC Studies and </a:t>
            </a:r>
            <a:r>
              <a:rPr lang="en-US" dirty="0" smtClean="0"/>
              <a:t>Reports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50170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Title VIII </a:t>
            </a:r>
            <a:r>
              <a:rPr lang="en-US" dirty="0"/>
              <a:t>– Corporate and Criminal Fraud </a:t>
            </a:r>
            <a:r>
              <a:rPr lang="en-US" dirty="0" smtClean="0"/>
              <a:t>Accountability (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Criminal </a:t>
            </a:r>
            <a:r>
              <a:rPr lang="en-US" dirty="0"/>
              <a:t>penalties for manipulation, destruction or alteration of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Protections </a:t>
            </a:r>
            <a:r>
              <a:rPr lang="en-US" dirty="0"/>
              <a:t>for whistle-blowers.</a:t>
            </a:r>
          </a:p>
          <a:p>
            <a:r>
              <a:rPr lang="en-US" dirty="0"/>
              <a:t>Title </a:t>
            </a:r>
            <a:r>
              <a:rPr lang="en-US" dirty="0" smtClean="0"/>
              <a:t>IX </a:t>
            </a:r>
            <a:r>
              <a:rPr lang="en-US" dirty="0"/>
              <a:t>– White Collar Crime Penalty </a:t>
            </a:r>
            <a:r>
              <a:rPr lang="en-US" dirty="0" smtClean="0"/>
              <a:t>Enhancement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Failure </a:t>
            </a:r>
            <a:r>
              <a:rPr lang="en-US" dirty="0"/>
              <a:t>to certify corporate financial reports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b="1" dirty="0">
                <a:solidFill>
                  <a:srgbClr val="00642D"/>
                </a:solidFill>
              </a:rPr>
              <a:t>criminal </a:t>
            </a:r>
            <a:r>
              <a:rPr lang="en-US" b="1" dirty="0" smtClean="0">
                <a:solidFill>
                  <a:srgbClr val="00642D"/>
                </a:solidFill>
              </a:rPr>
              <a:t>offense</a:t>
            </a:r>
            <a:r>
              <a:rPr lang="en-US" dirty="0" smtClean="0"/>
              <a:t>!</a:t>
            </a:r>
            <a:endParaRPr lang="en-US" b="1" dirty="0">
              <a:solidFill>
                <a:srgbClr val="00642D"/>
              </a:solidFill>
            </a:endParaRPr>
          </a:p>
          <a:p>
            <a:r>
              <a:rPr lang="en-US" dirty="0"/>
              <a:t>Title </a:t>
            </a:r>
            <a:r>
              <a:rPr lang="en-US" dirty="0" smtClean="0"/>
              <a:t>X </a:t>
            </a:r>
            <a:r>
              <a:rPr lang="en-US" dirty="0"/>
              <a:t>– Corporate Tax </a:t>
            </a:r>
            <a:r>
              <a:rPr lang="en-US" dirty="0" smtClean="0"/>
              <a:t>Returns</a:t>
            </a:r>
          </a:p>
          <a:p>
            <a:pPr lvl="1"/>
            <a:r>
              <a:rPr lang="en-US" dirty="0" smtClean="0"/>
              <a:t>CEO has to sign, and thus certify!</a:t>
            </a:r>
            <a:endParaRPr lang="en-US" dirty="0"/>
          </a:p>
          <a:p>
            <a:r>
              <a:rPr lang="en-US" dirty="0"/>
              <a:t>Title </a:t>
            </a:r>
            <a:r>
              <a:rPr lang="en-US" dirty="0" smtClean="0"/>
              <a:t>XI </a:t>
            </a:r>
            <a:r>
              <a:rPr lang="en-US" dirty="0"/>
              <a:t>– Corporate Fraud </a:t>
            </a:r>
            <a:r>
              <a:rPr lang="en-US" dirty="0" smtClean="0"/>
              <a:t>Accountability</a:t>
            </a:r>
          </a:p>
          <a:p>
            <a:pPr lvl="1"/>
            <a:r>
              <a:rPr lang="en-US" dirty="0" smtClean="0"/>
              <a:t>Corporate </a:t>
            </a:r>
            <a:r>
              <a:rPr lang="en-US" dirty="0"/>
              <a:t>fraud and records tampering as criminal offenses 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vs. Cons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Compliance Costs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657600" cy="46831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2006 </a:t>
            </a:r>
            <a:r>
              <a:rPr lang="en-US" dirty="0"/>
              <a:t>survey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200 companies</a:t>
            </a:r>
          </a:p>
          <a:p>
            <a:pPr lvl="1"/>
            <a:r>
              <a:rPr lang="en-US" dirty="0" err="1"/>
              <a:t>Avg</a:t>
            </a:r>
            <a:r>
              <a:rPr lang="en-US" dirty="0"/>
              <a:t> revenue of </a:t>
            </a:r>
            <a:r>
              <a:rPr lang="en-US" dirty="0" smtClean="0"/>
              <a:t>$6.8 Billion</a:t>
            </a:r>
          </a:p>
          <a:p>
            <a:pPr lvl="1"/>
            <a:r>
              <a:rPr lang="en-US" dirty="0" err="1"/>
              <a:t>Avg</a:t>
            </a:r>
            <a:r>
              <a:rPr lang="en-US" dirty="0"/>
              <a:t> cost of </a:t>
            </a:r>
            <a:r>
              <a:rPr lang="en-US" b="1" dirty="0" smtClean="0">
                <a:solidFill>
                  <a:srgbClr val="FF0000"/>
                </a:solidFill>
              </a:rPr>
              <a:t>$2.9 Million</a:t>
            </a:r>
          </a:p>
          <a:p>
            <a:pPr lvl="1"/>
            <a:r>
              <a:rPr lang="en-US" dirty="0" smtClean="0"/>
              <a:t>Down 23% from 2005</a:t>
            </a:r>
            <a:endParaRPr lang="en-US" dirty="0"/>
          </a:p>
          <a:p>
            <a:r>
              <a:rPr lang="en-US" dirty="0" smtClean="0"/>
              <a:t>2007 survey: </a:t>
            </a:r>
          </a:p>
          <a:p>
            <a:pPr lvl="1"/>
            <a:r>
              <a:rPr lang="en-US" dirty="0" smtClean="0"/>
              <a:t>168 companies 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revenue of $4.7 Billion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cost of </a:t>
            </a:r>
            <a:r>
              <a:rPr lang="en-US" b="1" dirty="0" smtClean="0">
                <a:solidFill>
                  <a:srgbClr val="FF0000"/>
                </a:solidFill>
              </a:rPr>
              <a:t>$1.7 Million</a:t>
            </a:r>
          </a:p>
          <a:p>
            <a:r>
              <a:rPr lang="en-US" dirty="0" smtClean="0"/>
              <a:t>SOX Compliance costs continue to </a:t>
            </a:r>
            <a:r>
              <a:rPr lang="en-US" b="1" dirty="0" smtClean="0">
                <a:solidFill>
                  <a:srgbClr val="00642D"/>
                </a:solidFill>
              </a:rPr>
              <a:t>decrease</a:t>
            </a:r>
            <a:r>
              <a:rPr lang="en-US" dirty="0" smtClean="0"/>
              <a:t> with respect to revenue, which is good</a:t>
            </a:r>
          </a:p>
          <a:p>
            <a:r>
              <a:rPr lang="en-US" dirty="0" smtClean="0"/>
              <a:t>No one gets out for less than </a:t>
            </a:r>
            <a:r>
              <a:rPr lang="en-US" b="1" dirty="0" smtClean="0">
                <a:solidFill>
                  <a:srgbClr val="FF0000"/>
                </a:solidFill>
              </a:rPr>
              <a:t>$15 K</a:t>
            </a:r>
            <a:r>
              <a:rPr lang="en-US" dirty="0"/>
              <a:t> </a:t>
            </a:r>
            <a:r>
              <a:rPr lang="en-US" dirty="0" smtClean="0"/>
              <a:t>(or so I’ve heard)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Benefits (from research)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419600" y="2174874"/>
            <a:ext cx="3657600" cy="46831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SOX firms have become more transparent</a:t>
            </a:r>
          </a:p>
          <a:p>
            <a:pPr lvl="1"/>
            <a:r>
              <a:rPr lang="en-US" dirty="0" smtClean="0"/>
              <a:t>Eventual higher stock prices because of reduced risk?</a:t>
            </a:r>
          </a:p>
          <a:p>
            <a:pPr lvl="1"/>
            <a:r>
              <a:rPr lang="en-US" dirty="0" smtClean="0"/>
              <a:t>Perceived to be more reliable</a:t>
            </a:r>
          </a:p>
          <a:p>
            <a:r>
              <a:rPr lang="en-US" dirty="0" smtClean="0"/>
              <a:t>Earnings reports are now more conservative</a:t>
            </a:r>
          </a:p>
          <a:p>
            <a:pPr lvl="1"/>
            <a:r>
              <a:rPr lang="en-US" dirty="0" smtClean="0"/>
              <a:t>10% increase in stock price between on-time compliance and late compliance</a:t>
            </a:r>
          </a:p>
          <a:p>
            <a:pPr lvl="1"/>
            <a:r>
              <a:rPr lang="en-US" dirty="0" smtClean="0"/>
              <a:t>Exceeds the cost of compliance</a:t>
            </a:r>
          </a:p>
          <a:p>
            <a:r>
              <a:rPr lang="en-US" dirty="0" smtClean="0"/>
              <a:t>50 to 150 loan basis point reduction because of controls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… Any thoughts?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0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You will get hacked!  </a:t>
            </a:r>
            <a:r>
              <a:rPr lang="en-US" sz="3200" dirty="0" smtClean="0"/>
              <a:t>(It’s just a question of when.)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It’s not a geek’s job! </a:t>
            </a:r>
            <a:r>
              <a:rPr lang="en-US" sz="3200" dirty="0" smtClean="0"/>
              <a:t> (It’s an enterprise-wide initiative.)</a:t>
            </a:r>
            <a:endParaRPr lang="en-US" sz="3200" dirty="0" smtClean="0"/>
          </a:p>
          <a:p>
            <a:pPr marL="114300" indent="0">
              <a:buNone/>
            </a:pPr>
            <a:endParaRPr lang="en-US" sz="3200" dirty="0" smtClean="0"/>
          </a:p>
          <a:p>
            <a:r>
              <a:rPr lang="en-US" sz="3200" dirty="0" smtClean="0"/>
              <a:t>Any Questions?</a:t>
            </a:r>
            <a:endParaRPr lang="en-US" sz="3200" dirty="0" smtClean="0"/>
          </a:p>
          <a:p>
            <a:r>
              <a:rPr lang="en-US" sz="3200" dirty="0" smtClean="0"/>
              <a:t>Any </a:t>
            </a:r>
            <a:r>
              <a:rPr lang="en-US" sz="3200" dirty="0" smtClean="0"/>
              <a:t>Comments?</a:t>
            </a:r>
            <a:endParaRPr lang="en-US" sz="3200" dirty="0" smtClean="0"/>
          </a:p>
          <a:p>
            <a:pPr lvl="1"/>
            <a:r>
              <a:rPr lang="en-US" sz="2800" dirty="0" smtClean="0"/>
              <a:t>How does your organization ensure compliance?</a:t>
            </a:r>
          </a:p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We all love stories</a:t>
            </a:r>
            <a:r>
              <a:rPr lang="en-US" sz="2800" dirty="0">
                <a:solidFill>
                  <a:srgbClr val="C00000"/>
                </a:solidFill>
              </a:rPr>
              <a:t>!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1325880" lvl="4" indent="0">
              <a:buNone/>
            </a:pPr>
            <a:endParaRPr lang="en-US" sz="18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2014 Charles A. Wood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Thank </a:t>
            </a:r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you!</a:t>
            </a:r>
            <a:endParaRPr lang="en-US" sz="20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92162"/>
          </a:xfrm>
        </p:spPr>
        <p:txBody>
          <a:bodyPr/>
          <a:lstStyle/>
          <a:p>
            <a:r>
              <a:rPr lang="en-US" dirty="0" smtClean="0"/>
              <a:t>About Me…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>
          <a:xfrm>
            <a:off x="0" y="1066800"/>
            <a:ext cx="3886200" cy="5364599"/>
          </a:xfrm>
        </p:spPr>
        <p:txBody>
          <a:bodyPr>
            <a:normAutofit fontScale="70000" lnSpcReduction="20000"/>
          </a:bodyPr>
          <a:lstStyle/>
          <a:p>
            <a:pPr marL="114300" indent="0" algn="ctr">
              <a:buNone/>
            </a:pPr>
            <a:r>
              <a:rPr lang="en-US" b="1" dirty="0" smtClean="0"/>
              <a:t>Who I am</a:t>
            </a:r>
          </a:p>
          <a:p>
            <a:r>
              <a:rPr lang="en-US" dirty="0" smtClean="0"/>
              <a:t>Professor teaching</a:t>
            </a:r>
          </a:p>
          <a:p>
            <a:pPr lvl="1"/>
            <a:r>
              <a:rPr lang="en-US" b="1" dirty="0" smtClean="0">
                <a:solidFill>
                  <a:srgbClr val="807848"/>
                </a:solidFill>
              </a:rPr>
              <a:t>Information Security</a:t>
            </a:r>
            <a:r>
              <a:rPr lang="en-US" dirty="0" smtClean="0">
                <a:solidFill>
                  <a:srgbClr val="807848"/>
                </a:solidFill>
              </a:rPr>
              <a:t> 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Risk Management</a:t>
            </a:r>
          </a:p>
          <a:p>
            <a:pPr lvl="1"/>
            <a:r>
              <a:rPr lang="en-US" b="1" dirty="0" smtClean="0">
                <a:solidFill>
                  <a:srgbClr val="00B0F0"/>
                </a:solidFill>
              </a:rPr>
              <a:t>IT Infrastructure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Software Development</a:t>
            </a:r>
          </a:p>
          <a:p>
            <a:pPr lvl="1"/>
            <a:r>
              <a:rPr lang="en-US" dirty="0" smtClean="0"/>
              <a:t>Currently at </a:t>
            </a:r>
            <a:r>
              <a:rPr lang="en-US" b="1" dirty="0" smtClean="0">
                <a:solidFill>
                  <a:srgbClr val="FF0000"/>
                </a:solidFill>
              </a:rPr>
              <a:t>Duquesne University </a:t>
            </a:r>
            <a:r>
              <a:rPr lang="en-US" dirty="0" smtClean="0"/>
              <a:t>(4 </a:t>
            </a:r>
            <a:r>
              <a:rPr lang="en-US" dirty="0" smtClean="0"/>
              <a:t>years)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Notre Dame </a:t>
            </a:r>
            <a:r>
              <a:rPr lang="en-US" dirty="0" smtClean="0"/>
              <a:t>(9 years)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University of Minnesota </a:t>
            </a:r>
            <a:r>
              <a:rPr lang="en-US" dirty="0" smtClean="0"/>
              <a:t>(4 years) </a:t>
            </a:r>
          </a:p>
          <a:p>
            <a:r>
              <a:rPr lang="en-US" dirty="0" smtClean="0"/>
              <a:t>IT </a:t>
            </a:r>
            <a:r>
              <a:rPr lang="en-US" dirty="0"/>
              <a:t>Consultant </a:t>
            </a:r>
            <a:r>
              <a:rPr lang="en-US" i="1" dirty="0" smtClean="0"/>
              <a:t>(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over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25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years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Degrees and certifications</a:t>
            </a:r>
          </a:p>
          <a:p>
            <a:pPr lvl="1"/>
            <a:r>
              <a:rPr lang="en-US" b="1" dirty="0" smtClean="0">
                <a:solidFill>
                  <a:srgbClr val="3005CD"/>
                </a:solidFill>
              </a:rPr>
              <a:t>CISSP</a:t>
            </a:r>
          </a:p>
          <a:p>
            <a:pPr lvl="2"/>
            <a:r>
              <a:rPr lang="en-US" dirty="0" smtClean="0"/>
              <a:t>Probably the premier security certification</a:t>
            </a:r>
          </a:p>
          <a:p>
            <a:pPr lvl="1"/>
            <a:r>
              <a:rPr lang="en-US" dirty="0" smtClean="0"/>
              <a:t>Ph.D. in Information Systems</a:t>
            </a:r>
          </a:p>
          <a:p>
            <a:pPr lvl="1"/>
            <a:r>
              <a:rPr lang="en-US" dirty="0" smtClean="0"/>
              <a:t>MBA</a:t>
            </a:r>
          </a:p>
          <a:p>
            <a:pPr lvl="1"/>
            <a:r>
              <a:rPr lang="en-US" dirty="0" smtClean="0"/>
              <a:t>Computer Science B.S.</a:t>
            </a:r>
          </a:p>
          <a:p>
            <a:pPr lvl="1"/>
            <a:r>
              <a:rPr lang="en-US" dirty="0" smtClean="0"/>
              <a:t>Finance B.S.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581399" y="914400"/>
            <a:ext cx="4419601" cy="5516999"/>
          </a:xfrm>
        </p:spPr>
        <p:txBody>
          <a:bodyPr>
            <a:normAutofit fontScale="70000" lnSpcReduction="20000"/>
          </a:bodyPr>
          <a:lstStyle/>
          <a:p>
            <a:pPr marL="114300" indent="0" algn="ctr">
              <a:buNone/>
            </a:pPr>
            <a:r>
              <a:rPr lang="en-US" b="1" dirty="0" smtClean="0"/>
              <a:t>Who I am </a:t>
            </a:r>
            <a:r>
              <a:rPr lang="en-US" b="1" i="1" u="sng" dirty="0" smtClean="0"/>
              <a:t>not</a:t>
            </a:r>
            <a:endParaRPr lang="en-US" b="1" dirty="0" smtClean="0"/>
          </a:p>
          <a:p>
            <a:r>
              <a:rPr lang="en-US" dirty="0" smtClean="0"/>
              <a:t>I do </a:t>
            </a:r>
            <a:r>
              <a:rPr lang="en-US" i="1" u="sng" dirty="0" smtClean="0"/>
              <a:t>not</a:t>
            </a:r>
            <a:r>
              <a:rPr lang="en-US" dirty="0" smtClean="0"/>
              <a:t> practice law, and this is </a:t>
            </a:r>
            <a:r>
              <a:rPr lang="en-US" i="1" u="sng" dirty="0" smtClean="0"/>
              <a:t>not</a:t>
            </a:r>
            <a:r>
              <a:rPr lang="en-US" dirty="0" smtClean="0"/>
              <a:t> legal advice(!)</a:t>
            </a:r>
          </a:p>
          <a:p>
            <a:pPr lvl="1"/>
            <a:r>
              <a:rPr lang="en-US" dirty="0" smtClean="0"/>
              <a:t>Seek legal advice from a lawyer</a:t>
            </a:r>
          </a:p>
          <a:p>
            <a:r>
              <a:rPr lang="en-US" dirty="0" smtClean="0"/>
              <a:t>I do </a:t>
            </a:r>
            <a:r>
              <a:rPr lang="en-US" i="1" u="sng" dirty="0" smtClean="0"/>
              <a:t>not</a:t>
            </a:r>
            <a:r>
              <a:rPr lang="en-US" dirty="0" smtClean="0"/>
              <a:t> audit (that much, anyway)</a:t>
            </a:r>
          </a:p>
          <a:p>
            <a:pPr lvl="1"/>
            <a:r>
              <a:rPr lang="en-US" dirty="0" smtClean="0"/>
              <a:t>You probably need a CISA, not a CISSP, for auditing</a:t>
            </a:r>
          </a:p>
          <a:p>
            <a:pPr lvl="1"/>
            <a:r>
              <a:rPr lang="en-US" dirty="0" smtClean="0"/>
              <a:t>I’ll admit, sometimes, the line is a little blurry between securing (which I do) and auditing (which I don’t do – that much).</a:t>
            </a:r>
          </a:p>
          <a:p>
            <a:r>
              <a:rPr lang="en-US" dirty="0"/>
              <a:t>I do </a:t>
            </a:r>
            <a:r>
              <a:rPr lang="en-US" i="1" u="sng" dirty="0"/>
              <a:t>not</a:t>
            </a:r>
            <a:r>
              <a:rPr lang="en-US" dirty="0"/>
              <a:t> accredit</a:t>
            </a:r>
          </a:p>
          <a:p>
            <a:pPr lvl="1"/>
            <a:r>
              <a:rPr lang="en-US" dirty="0" smtClean="0"/>
              <a:t>You need to have your systems accredited (usually internally by management)</a:t>
            </a:r>
          </a:p>
          <a:p>
            <a:pPr lvl="1"/>
            <a:r>
              <a:rPr lang="en-US" dirty="0" smtClean="0"/>
              <a:t>You can train someone to help with this as well!</a:t>
            </a:r>
          </a:p>
          <a:p>
            <a:r>
              <a:rPr lang="en-US" dirty="0"/>
              <a:t>I do </a:t>
            </a:r>
            <a:r>
              <a:rPr lang="en-US" i="1" u="sng" dirty="0"/>
              <a:t>not</a:t>
            </a:r>
            <a:r>
              <a:rPr lang="en-US" dirty="0"/>
              <a:t> certify</a:t>
            </a:r>
          </a:p>
          <a:p>
            <a:pPr lvl="1"/>
            <a:r>
              <a:rPr lang="en-US" dirty="0" smtClean="0"/>
              <a:t>You need to have your systems </a:t>
            </a:r>
            <a:r>
              <a:rPr lang="en-US" dirty="0" smtClean="0"/>
              <a:t>certified </a:t>
            </a:r>
            <a:r>
              <a:rPr lang="en-US" dirty="0" smtClean="0"/>
              <a:t>by an recognized (external?) source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276" y="0"/>
            <a:ext cx="1751724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2034" y="6460592"/>
            <a:ext cx="9144000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And the CEO of </a:t>
            </a:r>
            <a:r>
              <a:rPr lang="en-US" sz="2000" b="1" dirty="0" smtClean="0">
                <a:solidFill>
                  <a:srgbClr val="FF6161"/>
                </a:solidFill>
              </a:rPr>
              <a:t>ShiftSecure</a:t>
            </a:r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.  (</a:t>
            </a:r>
            <a:r>
              <a:rPr lang="en-US" sz="2000" b="1" dirty="0" smtClean="0">
                <a:solidFill>
                  <a:srgbClr val="FFFF00"/>
                </a:solidFill>
              </a:rPr>
              <a:t>REALLY </a:t>
            </a:r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wish I had something to sell you!)</a:t>
            </a:r>
            <a:endParaRPr lang="en-US" sz="2000" b="1" dirty="0" smtClean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1026" name="Picture 2" descr="ShiftSec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76707"/>
            <a:ext cx="1578166" cy="858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card Breach Announcements </a:t>
            </a:r>
            <a:r>
              <a:rPr lang="en-US" dirty="0" smtClean="0"/>
              <a:t> January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6192"/>
            <a:ext cx="4114800" cy="4940808"/>
          </a:xfrm>
        </p:spPr>
        <p:txBody>
          <a:bodyPr>
            <a:normAutofit fontScale="70000" lnSpcReduction="20000"/>
          </a:bodyPr>
          <a:lstStyle/>
          <a:p>
            <a:pPr marL="114300" indent="0" algn="ctr">
              <a:buNone/>
            </a:pPr>
            <a:endParaRPr lang="en-US" b="1" dirty="0" smtClean="0"/>
          </a:p>
          <a:p>
            <a:pPr marL="114300" indent="0" algn="ctr">
              <a:buNone/>
            </a:pPr>
            <a:r>
              <a:rPr lang="en-US" b="1" dirty="0" smtClean="0"/>
              <a:t>Target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Went from 40 million cards hacked to 70 million on 1/13 to 130 million today</a:t>
            </a:r>
          </a:p>
          <a:p>
            <a:r>
              <a:rPr lang="en-US" dirty="0" smtClean="0"/>
              <a:t>If you shopped from late November to early December, be careful!</a:t>
            </a:r>
          </a:p>
          <a:p>
            <a:r>
              <a:rPr lang="en-US" dirty="0" smtClean="0"/>
              <a:t>May have been storing 3-digit CVV codes. (Bad!)</a:t>
            </a:r>
          </a:p>
          <a:p>
            <a:pPr lvl="1"/>
            <a:r>
              <a:rPr lang="en-US" dirty="0" smtClean="0"/>
              <a:t>How else do you steal a credit card?</a:t>
            </a:r>
          </a:p>
          <a:p>
            <a:r>
              <a:rPr lang="en-US" dirty="0" smtClean="0"/>
              <a:t>Attack used malware called a “RAM Scraper” </a:t>
            </a:r>
            <a:r>
              <a:rPr lang="en-US" dirty="0"/>
              <a:t>called </a:t>
            </a:r>
            <a:r>
              <a:rPr lang="en-US" b="1" dirty="0" smtClean="0">
                <a:solidFill>
                  <a:srgbClr val="FF0000"/>
                </a:solidFill>
              </a:rPr>
              <a:t>POSRAM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Uploads used but not cleared memory to the hacker</a:t>
            </a:r>
          </a:p>
          <a:p>
            <a:pPr lvl="1"/>
            <a:r>
              <a:rPr lang="en-US" dirty="0" smtClean="0"/>
              <a:t>Infects POS systems</a:t>
            </a:r>
          </a:p>
          <a:p>
            <a:pPr lvl="1"/>
            <a:r>
              <a:rPr lang="en-US" dirty="0" smtClean="0"/>
              <a:t>More sophisticated than seen before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5017008"/>
          </a:xfrm>
        </p:spPr>
        <p:txBody>
          <a:bodyPr>
            <a:normAutofit fontScale="70000" lnSpcReduction="20000"/>
          </a:bodyPr>
          <a:lstStyle/>
          <a:p>
            <a:pPr marL="114300" indent="0" algn="ctr">
              <a:buNone/>
            </a:pPr>
            <a:endParaRPr lang="en-US" b="1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Waited a month before first hearing about it and telling customers</a:t>
            </a:r>
          </a:p>
          <a:p>
            <a:r>
              <a:rPr lang="en-US" dirty="0" smtClean="0"/>
              <a:t>Waited two weeks before conclusive proof existed and telling customers</a:t>
            </a:r>
          </a:p>
          <a:p>
            <a:r>
              <a:rPr lang="en-US" dirty="0" smtClean="0"/>
              <a:t>Ongoing </a:t>
            </a:r>
            <a:r>
              <a:rPr lang="en-US" dirty="0"/>
              <a:t>Investigation</a:t>
            </a:r>
            <a:endParaRPr lang="en-US" dirty="0" smtClean="0"/>
          </a:p>
          <a:p>
            <a:pPr lvl="1"/>
            <a:r>
              <a:rPr lang="en-US" dirty="0" smtClean="0"/>
              <a:t>Not fixed yet</a:t>
            </a:r>
          </a:p>
          <a:p>
            <a:pPr lvl="1"/>
            <a:r>
              <a:rPr lang="en-US" dirty="0" smtClean="0"/>
              <a:t>Answers could take weeks</a:t>
            </a:r>
          </a:p>
          <a:p>
            <a:pPr lvl="1"/>
            <a:r>
              <a:rPr lang="en-US" dirty="0" smtClean="0"/>
              <a:t>Investigator hints at a RAM Scraper, like Target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5623560"/>
            <a:ext cx="548640" cy="396240"/>
          </a:xfrm>
        </p:spPr>
        <p:txBody>
          <a:bodyPr/>
          <a:lstStyle/>
          <a:p>
            <a:fld id="{14588EA6-5037-4FF4-BF60-EFA4A81AC851}" type="slidenum">
              <a:rPr lang="en-US" smtClean="0"/>
              <a:t>4</a:t>
            </a:fld>
            <a:endParaRPr lang="en-US" dirty="0"/>
          </a:p>
        </p:txBody>
      </p:sp>
      <p:pic>
        <p:nvPicPr>
          <p:cNvPr id="1032" name="Picture 8" descr="http://www.diabetesmine.com/wp-content/uploads/2013/10/targe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11" y="1638300"/>
            <a:ext cx="539382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karlasugar.net/wp-content/uploads/2011/04/Neiman-Marcu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1360420" cy="63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3 other undisclosed breaches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(hints of Eastern </a:t>
            </a:r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European retailers, </a:t>
            </a:r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which makes sense)</a:t>
            </a:r>
          </a:p>
        </p:txBody>
      </p:sp>
    </p:spTree>
    <p:extLst>
      <p:ext uri="{BB962C8B-B14F-4D97-AF65-F5344CB8AC3E}">
        <p14:creationId xmlns:p14="http://schemas.microsoft.com/office/powerpoint/2010/main" val="38111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card Breach Announcements 1/13/2014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924800" cy="4549914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US" b="1" dirty="0" smtClean="0"/>
              <a:t>Target and </a:t>
            </a:r>
            <a:r>
              <a:rPr lang="en-US" b="1" dirty="0"/>
              <a:t>Neiman </a:t>
            </a:r>
            <a:r>
              <a:rPr lang="en-US" b="1" dirty="0" smtClean="0"/>
              <a:t>Marcus</a:t>
            </a:r>
          </a:p>
          <a:p>
            <a:r>
              <a:rPr lang="en-US" dirty="0" smtClean="0"/>
              <a:t>A massive increase in bad card availability – 10x - 20x, on December 11.</a:t>
            </a:r>
          </a:p>
          <a:p>
            <a:r>
              <a:rPr lang="en-US" dirty="0" smtClean="0"/>
              <a:t>2 million bad credit cards were dumped into the market on January 4.</a:t>
            </a:r>
          </a:p>
          <a:p>
            <a:r>
              <a:rPr lang="en-US" dirty="0" smtClean="0"/>
              <a:t>Congress may get involved, on top of Visa involvement.  Senate banking committee is examining this issue in the coming weeks.</a:t>
            </a:r>
          </a:p>
          <a:p>
            <a:r>
              <a:rPr lang="en-US" dirty="0" err="1" smtClean="0"/>
              <a:t>InfoWeek</a:t>
            </a:r>
            <a:r>
              <a:rPr lang="en-US" dirty="0" smtClean="0"/>
              <a:t> reports that investigators say that at least three other as-yet-unnamed retailers were successfully breached at the end of 2013 by </a:t>
            </a:r>
            <a:r>
              <a:rPr lang="en-US" i="1" dirty="0" smtClean="0"/>
              <a:t>the same gang</a:t>
            </a:r>
            <a:r>
              <a:rPr lang="en-US" dirty="0" smtClean="0"/>
              <a:t>!!!</a:t>
            </a:r>
          </a:p>
          <a:p>
            <a:r>
              <a:rPr lang="en-US" dirty="0" smtClean="0"/>
              <a:t>Strong overlap in time between the two breaches</a:t>
            </a:r>
          </a:p>
          <a:p>
            <a:r>
              <a:rPr lang="en-US" dirty="0" smtClean="0"/>
              <a:t>Attacks were preceded by a series of smaller attacks that began a few months before the post-Thanksgiving shopping rush.</a:t>
            </a:r>
          </a:p>
          <a:p>
            <a:r>
              <a:rPr lang="en-US" dirty="0" smtClean="0"/>
              <a:t>Timing may suggest that the attacks occurred where the stores were unwilling to get the bad press by immediately notifying customers.  (Christmas rush.)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Want more </a:t>
            </a:r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2014 </a:t>
            </a:r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breaches?  Check out Verizon’s report: </a:t>
            </a:r>
            <a:r>
              <a:rPr lang="en-US" sz="2000" dirty="0">
                <a:hlinkClick r:id="rId2"/>
              </a:rPr>
              <a:t>http://www.verizonenterprise.com/DBIR/2014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endParaRPr lang="en-US" sz="20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SIDEBAR: Who is </a:t>
            </a:r>
            <a:r>
              <a:rPr lang="en-US" dirty="0"/>
              <a:t>Brian Krebs?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Security </a:t>
            </a:r>
            <a:r>
              <a:rPr lang="en-US" dirty="0"/>
              <a:t>blogger</a:t>
            </a:r>
            <a:endParaRPr lang="en-US" dirty="0" smtClean="0"/>
          </a:p>
          <a:p>
            <a:r>
              <a:rPr lang="en-US" dirty="0" smtClean="0"/>
              <a:t>Target </a:t>
            </a:r>
            <a:r>
              <a:rPr lang="en-US" dirty="0"/>
              <a:t>only acknowledged its 2013 attack after </a:t>
            </a:r>
            <a:r>
              <a:rPr lang="en-US" dirty="0" smtClean="0"/>
              <a:t>Krebs </a:t>
            </a:r>
            <a:r>
              <a:rPr lang="en-US" dirty="0"/>
              <a:t>reported the </a:t>
            </a:r>
            <a:r>
              <a:rPr lang="en-US" dirty="0" smtClean="0"/>
              <a:t>breach.</a:t>
            </a:r>
          </a:p>
          <a:p>
            <a:r>
              <a:rPr lang="en-US" dirty="0"/>
              <a:t>Neiman </a:t>
            </a:r>
            <a:r>
              <a:rPr lang="en-US" dirty="0" smtClean="0"/>
              <a:t>Marcus </a:t>
            </a:r>
            <a:r>
              <a:rPr lang="en-US" dirty="0"/>
              <a:t>disclosed the </a:t>
            </a:r>
            <a:r>
              <a:rPr lang="en-US" dirty="0" smtClean="0"/>
              <a:t>2013-2014 breach </a:t>
            </a:r>
            <a:r>
              <a:rPr lang="en-US" dirty="0"/>
              <a:t>nine </a:t>
            </a:r>
            <a:r>
              <a:rPr lang="en-US" dirty="0" smtClean="0"/>
              <a:t>days after an </a:t>
            </a:r>
            <a:r>
              <a:rPr lang="en-US" dirty="0"/>
              <a:t>inquiry from </a:t>
            </a:r>
            <a:r>
              <a:rPr lang="en-US" dirty="0" smtClean="0"/>
              <a:t>Krebs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6</a:t>
            </a:fld>
            <a:endParaRPr lang="en-US" dirty="0"/>
          </a:p>
        </p:txBody>
      </p:sp>
      <p:pic>
        <p:nvPicPr>
          <p:cNvPr id="8194" name="Picture 2" descr="http://i.zdnet.com/blogs/brian_kreb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7965"/>
            <a:ext cx="3657600" cy="2746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OK, he’s Superman, for now.  Here’s his link: </a:t>
            </a:r>
            <a:r>
              <a:rPr lang="en-US" sz="2000" dirty="0">
                <a:hlinkClick r:id="rId3"/>
              </a:rPr>
              <a:t>http://krebsonsecurity.com/</a:t>
            </a:r>
            <a:endParaRPr lang="en-US" sz="2000" b="1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 max for the minimum…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(previous) largest Visa hack ever!</a:t>
            </a:r>
          </a:p>
          <a:p>
            <a:pPr lvl="1"/>
            <a:r>
              <a:rPr lang="en-US" dirty="0"/>
              <a:t>$9.75 million to 41 </a:t>
            </a:r>
            <a:r>
              <a:rPr lang="en-US" dirty="0" smtClean="0"/>
              <a:t>states. (</a:t>
            </a:r>
            <a:r>
              <a:rPr lang="en-US" b="1" dirty="0" smtClean="0">
                <a:solidFill>
                  <a:srgbClr val="FF0000"/>
                </a:solidFill>
              </a:rPr>
              <a:t>Ouch!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Ignored evidence for years!</a:t>
            </a:r>
          </a:p>
          <a:p>
            <a:r>
              <a:rPr lang="en-US" dirty="0" smtClean="0"/>
              <a:t>Get this! PCI DSS </a:t>
            </a:r>
          </a:p>
          <a:p>
            <a:pPr lvl="1"/>
            <a:r>
              <a:rPr lang="en-US" dirty="0"/>
              <a:t>PCI DSS </a:t>
            </a:r>
            <a:r>
              <a:rPr lang="en-US" dirty="0" smtClean="0"/>
              <a:t>decided they </a:t>
            </a:r>
            <a:r>
              <a:rPr lang="en-US" b="1" dirty="0" smtClean="0">
                <a:solidFill>
                  <a:srgbClr val="FF0000"/>
                </a:solidFill>
              </a:rPr>
              <a:t>weren’t complaint</a:t>
            </a:r>
          </a:p>
          <a:p>
            <a:pPr lvl="1"/>
            <a:r>
              <a:rPr lang="en-US" dirty="0" smtClean="0"/>
              <a:t>After they </a:t>
            </a:r>
            <a:r>
              <a:rPr lang="en-US" b="1" dirty="0" smtClean="0">
                <a:solidFill>
                  <a:srgbClr val="FF0000"/>
                </a:solidFill>
              </a:rPr>
              <a:t>certified by PCI DSS</a:t>
            </a:r>
          </a:p>
          <a:p>
            <a:pPr lvl="1"/>
            <a:r>
              <a:rPr lang="en-US" dirty="0" smtClean="0"/>
              <a:t>And then </a:t>
            </a:r>
            <a:r>
              <a:rPr lang="en-US" b="1" dirty="0" smtClean="0">
                <a:solidFill>
                  <a:srgbClr val="FF0000"/>
                </a:solidFill>
              </a:rPr>
              <a:t>fined them into oblivion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(Get the max for the minimum, am I right?)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http://sa.aos.ask.com/us/fi/pl/tjmaxx-201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80575"/>
            <a:ext cx="3657600" cy="11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0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Target, Neiman, and </a:t>
            </a:r>
            <a:r>
              <a:rPr lang="en-US" dirty="0" err="1" smtClean="0"/>
              <a:t>TJMaxx</a:t>
            </a:r>
            <a:r>
              <a:rPr lang="en-US" dirty="0" smtClean="0"/>
              <a:t> </a:t>
            </a:r>
            <a:r>
              <a:rPr lang="en-US" dirty="0" smtClean="0"/>
              <a:t>were PCI DSS Compliant! </a:t>
            </a:r>
            <a:r>
              <a:rPr lang="en-US" sz="2000" dirty="0" smtClean="0"/>
              <a:t>(at one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0010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Payment Card Industry (PCI) has developed a Data Security Standard (DSS)</a:t>
            </a:r>
          </a:p>
          <a:p>
            <a:pPr lvl="1"/>
            <a:r>
              <a:rPr lang="en-US" sz="2400" dirty="0" smtClean="0"/>
              <a:t>Considered Ultra-Secure</a:t>
            </a:r>
          </a:p>
          <a:p>
            <a:pPr lvl="1"/>
            <a:r>
              <a:rPr lang="en-US" sz="2400" dirty="0" smtClean="0"/>
              <a:t>No </a:t>
            </a:r>
            <a:r>
              <a:rPr lang="en-US" sz="2400" dirty="0"/>
              <a:t>one has ever hacked into a PCI DSS compliant company before!</a:t>
            </a:r>
          </a:p>
          <a:p>
            <a:pPr lvl="2"/>
            <a:r>
              <a:rPr lang="en-US" sz="2000" dirty="0" smtClean="0"/>
              <a:t>BUT TJ </a:t>
            </a:r>
            <a:r>
              <a:rPr lang="en-US" sz="2000" dirty="0"/>
              <a:t>Maxx / TJX was considered compliant, but had their compliancy retroactively </a:t>
            </a:r>
            <a:r>
              <a:rPr lang="en-US" sz="2000" dirty="0" smtClean="0"/>
              <a:t>revoked after a hack in 2007.</a:t>
            </a:r>
          </a:p>
          <a:p>
            <a:pPr lvl="2"/>
            <a:r>
              <a:rPr lang="en-US" sz="2000" dirty="0" smtClean="0"/>
              <a:t>PCI claimed that they misrepresented their DSS compliance</a:t>
            </a:r>
            <a:endParaRPr lang="en-US" sz="2000" dirty="0"/>
          </a:p>
          <a:p>
            <a:pPr lvl="2"/>
            <a:r>
              <a:rPr lang="en-US" sz="2000" dirty="0" smtClean="0"/>
              <a:t>This may </a:t>
            </a:r>
            <a:r>
              <a:rPr lang="en-US" sz="2000" dirty="0"/>
              <a:t>happen to Target </a:t>
            </a:r>
            <a:r>
              <a:rPr lang="en-US" sz="2000" dirty="0" smtClean="0"/>
              <a:t>and Neiman with </a:t>
            </a:r>
            <a:r>
              <a:rPr lang="en-US" sz="2000" dirty="0"/>
              <a:t>the </a:t>
            </a:r>
            <a:r>
              <a:rPr lang="en-US" sz="2000" dirty="0" smtClean="0"/>
              <a:t>CVV problem.</a:t>
            </a:r>
          </a:p>
          <a:p>
            <a:pPr lvl="1"/>
            <a:r>
              <a:rPr lang="en-US" sz="2400" dirty="0" smtClean="0"/>
              <a:t>If you are hacked, you automatically are no longer considered PCI compliant until you fix what was wrong</a:t>
            </a:r>
          </a:p>
          <a:p>
            <a:pPr lvl="1"/>
            <a:r>
              <a:rPr lang="en-US" sz="2400" dirty="0" smtClean="0"/>
              <a:t>Results in large, large, LARGE fines and possible refusal to accept credit card transactions!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attack 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532180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Anonymous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solidFill>
                  <a:srgbClr val="FF0000"/>
                </a:solidFill>
              </a:rPr>
              <a:t>LulzSec</a:t>
            </a:r>
            <a:r>
              <a:rPr lang="en-US" dirty="0"/>
              <a:t> </a:t>
            </a:r>
            <a:r>
              <a:rPr lang="en-US" dirty="0" smtClean="0"/>
              <a:t>(group out of Arizona) hacked into </a:t>
            </a:r>
            <a:r>
              <a:rPr lang="en-US" dirty="0" smtClean="0"/>
              <a:t>Sony in </a:t>
            </a:r>
            <a:r>
              <a:rPr lang="en-US" dirty="0" smtClean="0"/>
              <a:t>2011</a:t>
            </a:r>
          </a:p>
          <a:p>
            <a:r>
              <a:rPr lang="en-US" dirty="0"/>
              <a:t>Shut down business for a month</a:t>
            </a:r>
          </a:p>
          <a:p>
            <a:r>
              <a:rPr lang="en-US" dirty="0" smtClean="0"/>
              <a:t>With … an SQL Injection attack … I mean, </a:t>
            </a:r>
            <a:r>
              <a:rPr lang="en-US" dirty="0" smtClean="0"/>
              <a:t>seriously, Sony </a:t>
            </a:r>
            <a:r>
              <a:rPr lang="en-US" dirty="0" smtClean="0"/>
              <a:t>… an SQL injection!</a:t>
            </a:r>
          </a:p>
          <a:p>
            <a:pPr lvl="1"/>
            <a:r>
              <a:rPr lang="en-US" dirty="0" smtClean="0"/>
              <a:t>Ludicrously bad.  </a:t>
            </a:r>
            <a:r>
              <a:rPr lang="en-US" dirty="0" smtClean="0"/>
              <a:t>Sony didn’t </a:t>
            </a:r>
            <a:r>
              <a:rPr lang="en-US" dirty="0" smtClean="0"/>
              <a:t>even know what was stolen for months!</a:t>
            </a:r>
          </a:p>
          <a:p>
            <a:r>
              <a:rPr lang="en-US" dirty="0" smtClean="0"/>
              <a:t>Sony said </a:t>
            </a:r>
            <a:r>
              <a:rPr lang="en-US" dirty="0"/>
              <a:t>the </a:t>
            </a:r>
            <a:r>
              <a:rPr lang="en-US" dirty="0" smtClean="0"/>
              <a:t>breach </a:t>
            </a:r>
            <a:r>
              <a:rPr lang="en-US" dirty="0"/>
              <a:t>ultimately cost the company more than $600,000</a:t>
            </a:r>
            <a:r>
              <a:rPr lang="en-US" dirty="0" smtClean="0"/>
              <a:t>. 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smtClean="0"/>
              <a:t>Yeah, right.  $600,000.)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Charles A. Wood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8EA6-5037-4FF4-BF60-EFA4A81AC851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2" descr="https://encrypted-tbn3.gstatic.com/images?q=tbn:ANd9GcRyaNrboXnjz3KxP2M1Q_B-PZEDg_Lrub8HvjKxI-uIdmZEClZ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4057168" cy="269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ny H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8470"/>
            <a:ext cx="3219450" cy="13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8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2950</TotalTime>
  <Words>2508</Words>
  <Application>Microsoft Office PowerPoint</Application>
  <PresentationFormat>On-screen Show (4:3)</PresentationFormat>
  <Paragraphs>367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(and lots of how-to information  about Security Breaches)</vt:lpstr>
      <vt:lpstr>Compliance that Drives  Information Systems Security</vt:lpstr>
      <vt:lpstr>About Me…</vt:lpstr>
      <vt:lpstr>Credit card Breach Announcements  January 2014</vt:lpstr>
      <vt:lpstr>Credit card Breach Announcements 1/13/2014</vt:lpstr>
      <vt:lpstr>SIDEBAR: Who is Brian Krebs?</vt:lpstr>
      <vt:lpstr>Get the max for the minimum…</vt:lpstr>
      <vt:lpstr>Target, Neiman, and TJMaxx were PCI DSS Compliant! (at one time)</vt:lpstr>
      <vt:lpstr>Injection attack at </vt:lpstr>
      <vt:lpstr> PCI DSS – 12 Requirements</vt:lpstr>
      <vt:lpstr>Potential PCI DSS cost of a security breach</vt:lpstr>
      <vt:lpstr>What PCI data can be stored…</vt:lpstr>
      <vt:lpstr>OK, so PCI DSS can be hacked?...</vt:lpstr>
      <vt:lpstr>Myths of PCI Compliance</vt:lpstr>
      <vt:lpstr>What is HIPPA?</vt:lpstr>
      <vt:lpstr>Preventable HIPAA Breaches</vt:lpstr>
      <vt:lpstr>Preventable HIPAA Breaches</vt:lpstr>
      <vt:lpstr>Preventable HIPAA Breaches</vt:lpstr>
      <vt:lpstr>Preventable HIPAA Breaches</vt:lpstr>
      <vt:lpstr>What Federal Penalties Are Imposed if You Violate HIPAA</vt:lpstr>
      <vt:lpstr>HIPAA Violations by Year</vt:lpstr>
      <vt:lpstr>HIPAA Violations by Type</vt:lpstr>
      <vt:lpstr>HIPAA Violations by Device</vt:lpstr>
      <vt:lpstr>First Enron (and Tyco, and WorldCom, and Adelphia, and Anderson,  and Peregrine, and …) Then SOX</vt:lpstr>
      <vt:lpstr>11 Major Elements of SOX</vt:lpstr>
      <vt:lpstr>Pros vs. Cons</vt:lpstr>
      <vt:lpstr>So … Any thoughts?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Steganography</dc:title>
  <dc:creator>Chuck Wood</dc:creator>
  <cp:lastModifiedBy>Chuck Wood</cp:lastModifiedBy>
  <cp:revision>123</cp:revision>
  <dcterms:created xsi:type="dcterms:W3CDTF">2013-06-08T12:00:25Z</dcterms:created>
  <dcterms:modified xsi:type="dcterms:W3CDTF">2014-06-06T03:43:03Z</dcterms:modified>
</cp:coreProperties>
</file>